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Quattrocento Sans"/>
      <p:regular r:id="rId53"/>
      <p:bold r:id="rId54"/>
      <p:italic r:id="rId55"/>
      <p:boldItalic r:id="rId56"/>
    </p:embeddedFont>
    <p:embeddedFont>
      <p:font typeface="Noto Sans Symbols"/>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QuattrocentoSans-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QuattrocentoSans-italic.fntdata"/><Relationship Id="rId10" Type="http://schemas.openxmlformats.org/officeDocument/2006/relationships/slide" Target="slides/slide4.xml"/><Relationship Id="rId54" Type="http://schemas.openxmlformats.org/officeDocument/2006/relationships/font" Target="fonts/QuattrocentoSans-bold.fntdata"/><Relationship Id="rId13" Type="http://schemas.openxmlformats.org/officeDocument/2006/relationships/slide" Target="slides/slide7.xml"/><Relationship Id="rId57" Type="http://schemas.openxmlformats.org/officeDocument/2006/relationships/font" Target="fonts/NotoSansSymbols-regular.fntdata"/><Relationship Id="rId12" Type="http://schemas.openxmlformats.org/officeDocument/2006/relationships/slide" Target="slides/slide6.xml"/><Relationship Id="rId56" Type="http://schemas.openxmlformats.org/officeDocument/2006/relationships/font" Target="fonts/QuattrocentoSans-bold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NotoSansSymbol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845bf53d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845bf53d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845bf53d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845bf53d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845bf53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845bf53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845bf53d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845bf53d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63ea172d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63ea172d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863ea172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863ea172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63ea172d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63ea172d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63ea172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863ea172d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863ea172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863ea172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63ea172d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63ea172d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861046c5e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861046c5e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63ea172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63ea172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63ea172d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863ea172d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63ea172d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863ea172d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63ea172d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63ea172d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863ea172d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863ea172d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8659bca4f8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8659bca4f8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8659bca4f8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8659bca4f8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8659bca4f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8659bca4f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8659bca4f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8659bca4f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8659bca4f8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8659bca4f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61046c5e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861046c5e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863ea172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863ea172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659bca4f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659bca4f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659bca4f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8659bca4f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659bca4f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8659bca4f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659bca4f8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8659bca4f8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659bca4f8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659bca4f8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659bca4f8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659bca4f8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8659bca4f8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8659bca4f8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8659bca4f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8659bca4f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8659bca4f8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8659bca4f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861046c5e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861046c5e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8659bca4f8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8659bca4f8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8659bca4f8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8659bca4f8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854f69c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854f69c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e854f69c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e854f69c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861046c5e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861046c5e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e854f69c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e854f69c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861046c5e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861046c5e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845bf53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e845bf53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845bf53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845bf53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845bf53d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e845bf53d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845bf53d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845bf53d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845bf53d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845bf53d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Calibri"/>
              <a:buChar char="●"/>
              <a:defRPr sz="5200">
                <a:latin typeface="Calibri"/>
                <a:ea typeface="Calibri"/>
                <a:cs typeface="Calibri"/>
                <a:sym typeface="Calibri"/>
              </a:defRPr>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Calibri"/>
              <a:buNone/>
              <a:defRPr sz="2800">
                <a:latin typeface="Calibri"/>
                <a:ea typeface="Calibri"/>
                <a:cs typeface="Calibri"/>
                <a:sym typeface="Calib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969300" y="252325"/>
            <a:ext cx="7863000" cy="57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200"/>
              <a:buChar char="●"/>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Char char="●"/>
              <a:defRPr sz="3600"/>
            </a:lvl1pPr>
            <a:lvl2pPr lvl="1" rtl="0" algn="ctr">
              <a:lnSpc>
                <a:spcPct val="100000"/>
              </a:lnSpc>
              <a:spcBef>
                <a:spcPts val="0"/>
              </a:spcBef>
              <a:spcAft>
                <a:spcPts val="0"/>
              </a:spcAft>
              <a:buSzPts val="3600"/>
              <a:buChar char="○"/>
              <a:defRPr sz="3600"/>
            </a:lvl2pPr>
            <a:lvl3pPr lvl="2" rtl="0" algn="ctr">
              <a:lnSpc>
                <a:spcPct val="100000"/>
              </a:lnSpc>
              <a:spcBef>
                <a:spcPts val="0"/>
              </a:spcBef>
              <a:spcAft>
                <a:spcPts val="0"/>
              </a:spcAft>
              <a:buSzPts val="3600"/>
              <a:buChar char="■"/>
              <a:defRPr sz="3600"/>
            </a:lvl3pPr>
            <a:lvl4pPr lvl="3" rtl="0" algn="ctr">
              <a:lnSpc>
                <a:spcPct val="100000"/>
              </a:lnSpc>
              <a:spcBef>
                <a:spcPts val="0"/>
              </a:spcBef>
              <a:spcAft>
                <a:spcPts val="0"/>
              </a:spcAft>
              <a:buSzPts val="3600"/>
              <a:buChar char="●"/>
              <a:defRPr sz="3600"/>
            </a:lvl4pPr>
            <a:lvl5pPr lvl="4" rtl="0" algn="ctr">
              <a:lnSpc>
                <a:spcPct val="100000"/>
              </a:lnSpc>
              <a:spcBef>
                <a:spcPts val="0"/>
              </a:spcBef>
              <a:spcAft>
                <a:spcPts val="0"/>
              </a:spcAft>
              <a:buSzPts val="3600"/>
              <a:buChar char="○"/>
              <a:defRPr sz="3600"/>
            </a:lvl5pPr>
            <a:lvl6pPr lvl="5" rtl="0" algn="ctr">
              <a:lnSpc>
                <a:spcPct val="100000"/>
              </a:lnSpc>
              <a:spcBef>
                <a:spcPts val="0"/>
              </a:spcBef>
              <a:spcAft>
                <a:spcPts val="0"/>
              </a:spcAft>
              <a:buSzPts val="3600"/>
              <a:buChar char="■"/>
              <a:defRPr sz="3600"/>
            </a:lvl6pPr>
            <a:lvl7pPr lvl="6" rtl="0" algn="ctr">
              <a:lnSpc>
                <a:spcPct val="100000"/>
              </a:lnSpc>
              <a:spcBef>
                <a:spcPts val="0"/>
              </a:spcBef>
              <a:spcAft>
                <a:spcPts val="0"/>
              </a:spcAft>
              <a:buSzPts val="3600"/>
              <a:buChar char="●"/>
              <a:defRPr sz="3600"/>
            </a:lvl7pPr>
            <a:lvl8pPr lvl="7" rtl="0" algn="ctr">
              <a:lnSpc>
                <a:spcPct val="100000"/>
              </a:lnSpc>
              <a:spcBef>
                <a:spcPts val="0"/>
              </a:spcBef>
              <a:spcAft>
                <a:spcPts val="0"/>
              </a:spcAft>
              <a:buSzPts val="3600"/>
              <a:buChar char="○"/>
              <a:defRPr sz="3600"/>
            </a:lvl8pPr>
            <a:lvl9pPr lvl="8" rtl="0" algn="ctr">
              <a:lnSpc>
                <a:spcPct val="100000"/>
              </a:lnSpc>
              <a:spcBef>
                <a:spcPts val="0"/>
              </a:spcBef>
              <a:spcAft>
                <a:spcPts val="0"/>
              </a:spcAft>
              <a:buSzPts val="3600"/>
              <a:buChar char="■"/>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3" name="Google Shape;63;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6"/>
          <p:cNvSpPr txBox="1"/>
          <p:nvPr>
            <p:ph type="title"/>
          </p:nvPr>
        </p:nvSpPr>
        <p:spPr>
          <a:xfrm>
            <a:off x="969300" y="252325"/>
            <a:ext cx="7863000" cy="57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200"/>
              <a:buChar char="●"/>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7"/>
          <p:cNvSpPr txBox="1"/>
          <p:nvPr>
            <p:ph type="title"/>
          </p:nvPr>
        </p:nvSpPr>
        <p:spPr>
          <a:xfrm>
            <a:off x="969300" y="252325"/>
            <a:ext cx="7863000" cy="57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200"/>
              <a:buChar char="●"/>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sp>
        <p:nvSpPr>
          <p:cNvPr id="70" name="Google Shape;70;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8"/>
          <p:cNvSpPr txBox="1"/>
          <p:nvPr>
            <p:ph type="title"/>
          </p:nvPr>
        </p:nvSpPr>
        <p:spPr>
          <a:xfrm>
            <a:off x="969300" y="252325"/>
            <a:ext cx="2621400" cy="10881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200"/>
              <a:buChar char="●"/>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sp>
        <p:nvSpPr>
          <p:cNvPr id="74" name="Google Shape;74;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Char char="●"/>
              <a:defRPr sz="4800"/>
            </a:lvl1pPr>
            <a:lvl2pPr lvl="1" rtl="0" algn="l">
              <a:lnSpc>
                <a:spcPct val="100000"/>
              </a:lnSpc>
              <a:spcBef>
                <a:spcPts val="0"/>
              </a:spcBef>
              <a:spcAft>
                <a:spcPts val="0"/>
              </a:spcAft>
              <a:buSzPts val="4800"/>
              <a:buChar char="○"/>
              <a:defRPr sz="4800"/>
            </a:lvl2pPr>
            <a:lvl3pPr lvl="2" rtl="0" algn="l">
              <a:lnSpc>
                <a:spcPct val="100000"/>
              </a:lnSpc>
              <a:spcBef>
                <a:spcPts val="0"/>
              </a:spcBef>
              <a:spcAft>
                <a:spcPts val="0"/>
              </a:spcAft>
              <a:buSzPts val="4800"/>
              <a:buChar char="■"/>
              <a:defRPr sz="4800"/>
            </a:lvl3pPr>
            <a:lvl4pPr lvl="3" rtl="0" algn="l">
              <a:lnSpc>
                <a:spcPct val="100000"/>
              </a:lnSpc>
              <a:spcBef>
                <a:spcPts val="0"/>
              </a:spcBef>
              <a:spcAft>
                <a:spcPts val="0"/>
              </a:spcAft>
              <a:buSzPts val="4800"/>
              <a:buChar char="●"/>
              <a:defRPr sz="4800"/>
            </a:lvl4pPr>
            <a:lvl5pPr lvl="4" rtl="0" algn="l">
              <a:lnSpc>
                <a:spcPct val="100000"/>
              </a:lnSpc>
              <a:spcBef>
                <a:spcPts val="0"/>
              </a:spcBef>
              <a:spcAft>
                <a:spcPts val="0"/>
              </a:spcAft>
              <a:buSzPts val="4800"/>
              <a:buChar char="○"/>
              <a:defRPr sz="4800"/>
            </a:lvl5pPr>
            <a:lvl6pPr lvl="5" rtl="0" algn="l">
              <a:lnSpc>
                <a:spcPct val="100000"/>
              </a:lnSpc>
              <a:spcBef>
                <a:spcPts val="0"/>
              </a:spcBef>
              <a:spcAft>
                <a:spcPts val="0"/>
              </a:spcAft>
              <a:buSzPts val="4800"/>
              <a:buChar char="■"/>
              <a:defRPr sz="4800"/>
            </a:lvl6pPr>
            <a:lvl7pPr lvl="6" rtl="0" algn="l">
              <a:lnSpc>
                <a:spcPct val="100000"/>
              </a:lnSpc>
              <a:spcBef>
                <a:spcPts val="0"/>
              </a:spcBef>
              <a:spcAft>
                <a:spcPts val="0"/>
              </a:spcAft>
              <a:buSzPts val="4800"/>
              <a:buChar char="●"/>
              <a:defRPr sz="4800"/>
            </a:lvl7pPr>
            <a:lvl8pPr lvl="7" rtl="0" algn="l">
              <a:lnSpc>
                <a:spcPct val="100000"/>
              </a:lnSpc>
              <a:spcBef>
                <a:spcPts val="0"/>
              </a:spcBef>
              <a:spcAft>
                <a:spcPts val="0"/>
              </a:spcAft>
              <a:buSzPts val="4800"/>
              <a:buChar char="○"/>
              <a:defRPr sz="4800"/>
            </a:lvl8pPr>
            <a:lvl9pPr lvl="8" rtl="0" algn="l">
              <a:lnSpc>
                <a:spcPct val="100000"/>
              </a:lnSpc>
              <a:spcBef>
                <a:spcPts val="0"/>
              </a:spcBef>
              <a:spcAft>
                <a:spcPts val="0"/>
              </a:spcAft>
              <a:buSzPts val="4800"/>
              <a:buChar char="■"/>
              <a:defRPr sz="4800"/>
            </a:lvl9pPr>
          </a:lstStyle>
          <a:p/>
        </p:txBody>
      </p:sp>
      <p:sp>
        <p:nvSpPr>
          <p:cNvPr id="75" name="Google Shape;7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20"/>
          <p:cNvSpPr/>
          <p:nvPr/>
        </p:nvSpPr>
        <p:spPr>
          <a:xfrm>
            <a:off x="4572000" y="191500"/>
            <a:ext cx="4380600" cy="4739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Char char="●"/>
              <a:defRPr sz="4200"/>
            </a:lvl1pPr>
            <a:lvl2pPr lvl="1" rtl="0" algn="ctr">
              <a:lnSpc>
                <a:spcPct val="100000"/>
              </a:lnSpc>
              <a:spcBef>
                <a:spcPts val="0"/>
              </a:spcBef>
              <a:spcAft>
                <a:spcPts val="0"/>
              </a:spcAft>
              <a:buSzPts val="4200"/>
              <a:buChar char="○"/>
              <a:defRPr sz="4200"/>
            </a:lvl2pPr>
            <a:lvl3pPr lvl="2" rtl="0" algn="ctr">
              <a:lnSpc>
                <a:spcPct val="100000"/>
              </a:lnSpc>
              <a:spcBef>
                <a:spcPts val="0"/>
              </a:spcBef>
              <a:spcAft>
                <a:spcPts val="0"/>
              </a:spcAft>
              <a:buSzPts val="4200"/>
              <a:buChar char="■"/>
              <a:defRPr sz="4200"/>
            </a:lvl3pPr>
            <a:lvl4pPr lvl="3" rtl="0" algn="ctr">
              <a:lnSpc>
                <a:spcPct val="100000"/>
              </a:lnSpc>
              <a:spcBef>
                <a:spcPts val="0"/>
              </a:spcBef>
              <a:spcAft>
                <a:spcPts val="0"/>
              </a:spcAft>
              <a:buSzPts val="4200"/>
              <a:buChar char="●"/>
              <a:defRPr sz="4200"/>
            </a:lvl4pPr>
            <a:lvl5pPr lvl="4" rtl="0" algn="ctr">
              <a:lnSpc>
                <a:spcPct val="100000"/>
              </a:lnSpc>
              <a:spcBef>
                <a:spcPts val="0"/>
              </a:spcBef>
              <a:spcAft>
                <a:spcPts val="0"/>
              </a:spcAft>
              <a:buSzPts val="4200"/>
              <a:buChar char="○"/>
              <a:defRPr sz="4200"/>
            </a:lvl5pPr>
            <a:lvl6pPr lvl="5" rtl="0" algn="ctr">
              <a:lnSpc>
                <a:spcPct val="100000"/>
              </a:lnSpc>
              <a:spcBef>
                <a:spcPts val="0"/>
              </a:spcBef>
              <a:spcAft>
                <a:spcPts val="0"/>
              </a:spcAft>
              <a:buSzPts val="4200"/>
              <a:buChar char="■"/>
              <a:defRPr sz="4200"/>
            </a:lvl6pPr>
            <a:lvl7pPr lvl="6" rtl="0" algn="ctr">
              <a:lnSpc>
                <a:spcPct val="100000"/>
              </a:lnSpc>
              <a:spcBef>
                <a:spcPts val="0"/>
              </a:spcBef>
              <a:spcAft>
                <a:spcPts val="0"/>
              </a:spcAft>
              <a:buSzPts val="4200"/>
              <a:buChar char="●"/>
              <a:defRPr sz="4200"/>
            </a:lvl7pPr>
            <a:lvl8pPr lvl="7" rtl="0" algn="ctr">
              <a:lnSpc>
                <a:spcPct val="100000"/>
              </a:lnSpc>
              <a:spcBef>
                <a:spcPts val="0"/>
              </a:spcBef>
              <a:spcAft>
                <a:spcPts val="0"/>
              </a:spcAft>
              <a:buSzPts val="4200"/>
              <a:buChar char="○"/>
              <a:defRPr sz="4200"/>
            </a:lvl8pPr>
            <a:lvl9pPr lvl="8" rtl="0" algn="ctr">
              <a:lnSpc>
                <a:spcPct val="100000"/>
              </a:lnSpc>
              <a:spcBef>
                <a:spcPts val="0"/>
              </a:spcBef>
              <a:spcAft>
                <a:spcPts val="0"/>
              </a:spcAft>
              <a:buSzPts val="4200"/>
              <a:buChar char="■"/>
              <a:defRPr sz="4200"/>
            </a:lvl9pPr>
          </a:lstStyle>
          <a:p/>
        </p:txBody>
      </p:sp>
      <p:sp>
        <p:nvSpPr>
          <p:cNvPr id="79" name="Google Shape;79;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 name="Google Shape;80;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Char char="●"/>
              <a:defRPr sz="12000"/>
            </a:lvl1pPr>
            <a:lvl2pPr lvl="1" rtl="0" algn="ctr">
              <a:lnSpc>
                <a:spcPct val="100000"/>
              </a:lnSpc>
              <a:spcBef>
                <a:spcPts val="0"/>
              </a:spcBef>
              <a:spcAft>
                <a:spcPts val="0"/>
              </a:spcAft>
              <a:buSzPts val="12000"/>
              <a:buChar char="○"/>
              <a:defRPr sz="12000"/>
            </a:lvl2pPr>
            <a:lvl3pPr lvl="2" rtl="0" algn="ctr">
              <a:lnSpc>
                <a:spcPct val="100000"/>
              </a:lnSpc>
              <a:spcBef>
                <a:spcPts val="0"/>
              </a:spcBef>
              <a:spcAft>
                <a:spcPts val="0"/>
              </a:spcAft>
              <a:buSzPts val="12000"/>
              <a:buChar char="■"/>
              <a:defRPr sz="12000"/>
            </a:lvl3pPr>
            <a:lvl4pPr lvl="3" rtl="0" algn="ctr">
              <a:lnSpc>
                <a:spcPct val="100000"/>
              </a:lnSpc>
              <a:spcBef>
                <a:spcPts val="0"/>
              </a:spcBef>
              <a:spcAft>
                <a:spcPts val="0"/>
              </a:spcAft>
              <a:buSzPts val="12000"/>
              <a:buChar char="●"/>
              <a:defRPr sz="12000"/>
            </a:lvl4pPr>
            <a:lvl5pPr lvl="4" rtl="0" algn="ctr">
              <a:lnSpc>
                <a:spcPct val="100000"/>
              </a:lnSpc>
              <a:spcBef>
                <a:spcPts val="0"/>
              </a:spcBef>
              <a:spcAft>
                <a:spcPts val="0"/>
              </a:spcAft>
              <a:buSzPts val="12000"/>
              <a:buChar char="○"/>
              <a:defRPr sz="12000"/>
            </a:lvl5pPr>
            <a:lvl6pPr lvl="5" rtl="0" algn="ctr">
              <a:lnSpc>
                <a:spcPct val="100000"/>
              </a:lnSpc>
              <a:spcBef>
                <a:spcPts val="0"/>
              </a:spcBef>
              <a:spcAft>
                <a:spcPts val="0"/>
              </a:spcAft>
              <a:buSzPts val="12000"/>
              <a:buChar char="■"/>
              <a:defRPr sz="12000"/>
            </a:lvl6pPr>
            <a:lvl7pPr lvl="6" rtl="0" algn="ctr">
              <a:lnSpc>
                <a:spcPct val="100000"/>
              </a:lnSpc>
              <a:spcBef>
                <a:spcPts val="0"/>
              </a:spcBef>
              <a:spcAft>
                <a:spcPts val="0"/>
              </a:spcAft>
              <a:buSzPts val="12000"/>
              <a:buChar char="●"/>
              <a:defRPr sz="12000"/>
            </a:lvl7pPr>
            <a:lvl8pPr lvl="7" rtl="0" algn="ctr">
              <a:lnSpc>
                <a:spcPct val="100000"/>
              </a:lnSpc>
              <a:spcBef>
                <a:spcPts val="0"/>
              </a:spcBef>
              <a:spcAft>
                <a:spcPts val="0"/>
              </a:spcAft>
              <a:buSzPts val="12000"/>
              <a:buChar char="○"/>
              <a:defRPr sz="12000"/>
            </a:lvl8pPr>
            <a:lvl9pPr lvl="8" rtl="0" algn="ctr">
              <a:lnSpc>
                <a:spcPct val="100000"/>
              </a:lnSpc>
              <a:spcBef>
                <a:spcPts val="0"/>
              </a:spcBef>
              <a:spcAft>
                <a:spcPts val="0"/>
              </a:spcAft>
              <a:buSzPts val="12000"/>
              <a:buChar char="■"/>
              <a:defRPr sz="12000"/>
            </a:lvl9pPr>
          </a:lstStyle>
          <a:p>
            <a:r>
              <a:t>xx%</a:t>
            </a:r>
          </a:p>
        </p:txBody>
      </p:sp>
      <p:sp>
        <p:nvSpPr>
          <p:cNvPr id="87" name="Google Shape;87;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2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5"/>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6"/>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7"/>
          <p:cNvSpPr txBox="1"/>
          <p:nvPr>
            <p:ph type="title"/>
          </p:nvPr>
        </p:nvSpPr>
        <p:spPr>
          <a:xfrm>
            <a:off x="969300" y="252325"/>
            <a:ext cx="2621400" cy="10881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91500"/>
            <a:ext cx="4380600" cy="473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1.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indent="-317500" lvl="1" marL="9144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indent="-317500" lvl="2" marL="13716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indent="-317500" lvl="3" marL="18288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indent="-317500" lvl="4" marL="22860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indent="-317500" lvl="5" marL="27432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indent="-317500" lvl="6" marL="32004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indent="-317500" lvl="7" marL="36576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indent="-317500" lvl="8" marL="41148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type="title"/>
          </p:nvPr>
        </p:nvSpPr>
        <p:spPr>
          <a:xfrm>
            <a:off x="969300" y="252325"/>
            <a:ext cx="7863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200"/>
              <a:buFont typeface="Calibri"/>
              <a:buChar char="●"/>
              <a:defRPr sz="2200">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Calibri"/>
              <a:buChar char="●"/>
              <a:defRPr b="0" i="0" sz="1800" u="none" cap="none" strike="noStrike">
                <a:solidFill>
                  <a:schemeClr val="dk2"/>
                </a:solidFill>
                <a:latin typeface="Calibri"/>
                <a:ea typeface="Calibri"/>
                <a:cs typeface="Calibri"/>
                <a:sym typeface="Calibri"/>
              </a:defRPr>
            </a:lvl1pPr>
            <a:lvl2pPr indent="-317500" lvl="1" marL="9144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2pPr>
            <a:lvl3pPr indent="-317500" lvl="2" marL="13716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3pPr>
            <a:lvl4pPr indent="-317500" lvl="3" marL="18288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4pPr>
            <a:lvl5pPr indent="-317500" lvl="4" marL="22860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5pPr>
            <a:lvl6pPr indent="-317500" lvl="5" marL="27432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6pPr>
            <a:lvl7pPr indent="-317500" lvl="6" marL="32004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7pPr>
            <a:lvl8pPr indent="-317500" lvl="7" marL="36576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8pPr>
            <a:lvl9pPr indent="-317500" lvl="8" marL="41148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type="title"/>
          </p:nvPr>
        </p:nvSpPr>
        <p:spPr>
          <a:xfrm>
            <a:off x="969300" y="252325"/>
            <a:ext cx="7863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Calibri"/>
              <a:buChar char="●"/>
              <a:defRPr b="0" i="0" sz="2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39.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28.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jp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68.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6.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0.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65.png"/><Relationship Id="rId5"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1.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app.powerbi.com/groups/me/reports/b76fade3-a2e3-422c-b8c6-328b425f9ec5/?pbi_source=PowerPoint" TargetMode="Externa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app.powerbi.com/groups/me/reports/b76fade3-a2e3-422c-b8c6-328b425f9ec5/?pbi_source=PowerPoint" TargetMode="Externa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4"/>
          <p:cNvSpPr txBox="1"/>
          <p:nvPr>
            <p:ph type="ctrTitle"/>
          </p:nvPr>
        </p:nvSpPr>
        <p:spPr>
          <a:xfrm>
            <a:off x="311708" y="16877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12239E"/>
                </a:solidFill>
              </a:rPr>
              <a:t>o</a:t>
            </a:r>
            <a:r>
              <a:rPr lang="en">
                <a:solidFill>
                  <a:srgbClr val="12239E"/>
                </a:solidFill>
              </a:rPr>
              <a:t>list e-commerce </a:t>
            </a:r>
            <a:br>
              <a:rPr lang="en">
                <a:solidFill>
                  <a:srgbClr val="12239E"/>
                </a:solidFill>
              </a:rPr>
            </a:br>
            <a:r>
              <a:rPr lang="en" sz="2200">
                <a:solidFill>
                  <a:srgbClr val="12239E"/>
                </a:solidFill>
              </a:rPr>
              <a:t>(Brazil 2016-2018)</a:t>
            </a:r>
            <a:br>
              <a:rPr lang="en" sz="2200">
                <a:solidFill>
                  <a:srgbClr val="12239E"/>
                </a:solidFill>
              </a:rPr>
            </a:br>
            <a:r>
              <a:rPr lang="en" sz="3200">
                <a:solidFill>
                  <a:srgbClr val="12239E"/>
                </a:solidFill>
                <a:latin typeface="Calibri"/>
                <a:ea typeface="Calibri"/>
                <a:cs typeface="Calibri"/>
                <a:sym typeface="Calibri"/>
              </a:rPr>
              <a:t>Final Project Presentation</a:t>
            </a:r>
            <a:endParaRPr sz="3200">
              <a:solidFill>
                <a:srgbClr val="12239E"/>
              </a:solidFill>
              <a:latin typeface="Calibri"/>
              <a:ea typeface="Calibri"/>
              <a:cs typeface="Calibri"/>
              <a:sym typeface="Calibri"/>
            </a:endParaRPr>
          </a:p>
          <a:p>
            <a:pPr indent="0" lvl="0" marL="0" rtl="0" algn="ctr">
              <a:spcBef>
                <a:spcPts val="0"/>
              </a:spcBef>
              <a:spcAft>
                <a:spcPts val="0"/>
              </a:spcAft>
              <a:buNone/>
            </a:pPr>
            <a:r>
              <a:rPr lang="en" sz="3200">
                <a:solidFill>
                  <a:srgbClr val="12239E"/>
                </a:solidFill>
                <a:latin typeface="Calibri"/>
                <a:ea typeface="Calibri"/>
                <a:cs typeface="Calibri"/>
                <a:sym typeface="Calibri"/>
              </a:rPr>
              <a:t>DA-LON5 - Team 3</a:t>
            </a:r>
            <a:endParaRPr sz="3200">
              <a:solidFill>
                <a:srgbClr val="12239E"/>
              </a:solidFill>
              <a:latin typeface="Calibri"/>
              <a:ea typeface="Calibri"/>
              <a:cs typeface="Calibri"/>
              <a:sym typeface="Calibri"/>
            </a:endParaRPr>
          </a:p>
        </p:txBody>
      </p:sp>
      <p:sp>
        <p:nvSpPr>
          <p:cNvPr id="96" name="Google Shape;96;p24"/>
          <p:cNvSpPr txBox="1"/>
          <p:nvPr>
            <p:ph idx="1" type="subTitle"/>
          </p:nvPr>
        </p:nvSpPr>
        <p:spPr>
          <a:xfrm>
            <a:off x="311700" y="3777300"/>
            <a:ext cx="8520600" cy="11814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280">
                <a:solidFill>
                  <a:srgbClr val="0F27CF"/>
                </a:solidFill>
                <a:latin typeface="Calibri"/>
                <a:ea typeface="Calibri"/>
                <a:cs typeface="Calibri"/>
                <a:sym typeface="Calibri"/>
              </a:rPr>
              <a:t>Ruzzel Pescozo</a:t>
            </a:r>
            <a:endParaRPr sz="1280">
              <a:solidFill>
                <a:srgbClr val="0F27CF"/>
              </a:solidFill>
              <a:latin typeface="Calibri"/>
              <a:ea typeface="Calibri"/>
              <a:cs typeface="Calibri"/>
              <a:sym typeface="Calibri"/>
            </a:endParaRPr>
          </a:p>
          <a:p>
            <a:pPr indent="0" lvl="0" marL="0" rtl="0" algn="ctr">
              <a:lnSpc>
                <a:spcPct val="80000"/>
              </a:lnSpc>
              <a:spcBef>
                <a:spcPts val="0"/>
              </a:spcBef>
              <a:spcAft>
                <a:spcPts val="0"/>
              </a:spcAft>
              <a:buSzPts val="935"/>
              <a:buNone/>
            </a:pPr>
            <a:r>
              <a:rPr lang="en" sz="1280">
                <a:solidFill>
                  <a:srgbClr val="0F27CF"/>
                </a:solidFill>
                <a:latin typeface="Calibri"/>
                <a:ea typeface="Calibri"/>
                <a:cs typeface="Calibri"/>
                <a:sym typeface="Calibri"/>
              </a:rPr>
              <a:t>Charles Clarke</a:t>
            </a:r>
            <a:endParaRPr sz="1280">
              <a:solidFill>
                <a:srgbClr val="0F27CF"/>
              </a:solidFill>
              <a:latin typeface="Calibri"/>
              <a:ea typeface="Calibri"/>
              <a:cs typeface="Calibri"/>
              <a:sym typeface="Calibri"/>
            </a:endParaRPr>
          </a:p>
          <a:p>
            <a:pPr indent="0" lvl="0" marL="0" rtl="0" algn="ctr">
              <a:lnSpc>
                <a:spcPct val="80000"/>
              </a:lnSpc>
              <a:spcBef>
                <a:spcPts val="0"/>
              </a:spcBef>
              <a:spcAft>
                <a:spcPts val="0"/>
              </a:spcAft>
              <a:buSzPts val="935"/>
              <a:buNone/>
            </a:pPr>
            <a:r>
              <a:rPr lang="en" sz="1280">
                <a:solidFill>
                  <a:srgbClr val="0F27CF"/>
                </a:solidFill>
                <a:latin typeface="Calibri"/>
                <a:ea typeface="Calibri"/>
                <a:cs typeface="Calibri"/>
                <a:sym typeface="Calibri"/>
              </a:rPr>
              <a:t>Basil Wahid</a:t>
            </a:r>
            <a:endParaRPr sz="1280">
              <a:solidFill>
                <a:srgbClr val="0F27CF"/>
              </a:solidFill>
              <a:latin typeface="Calibri"/>
              <a:ea typeface="Calibri"/>
              <a:cs typeface="Calibri"/>
              <a:sym typeface="Calibri"/>
            </a:endParaRPr>
          </a:p>
          <a:p>
            <a:pPr indent="0" lvl="0" marL="0" rtl="0" algn="ctr">
              <a:lnSpc>
                <a:spcPct val="80000"/>
              </a:lnSpc>
              <a:spcBef>
                <a:spcPts val="0"/>
              </a:spcBef>
              <a:spcAft>
                <a:spcPts val="0"/>
              </a:spcAft>
              <a:buSzPts val="935"/>
              <a:buNone/>
            </a:pPr>
            <a:r>
              <a:rPr lang="en" sz="1280">
                <a:solidFill>
                  <a:srgbClr val="0F27CF"/>
                </a:solidFill>
                <a:latin typeface="Calibri"/>
                <a:ea typeface="Calibri"/>
                <a:cs typeface="Calibri"/>
                <a:sym typeface="Calibri"/>
              </a:rPr>
              <a:t>Silk So</a:t>
            </a:r>
            <a:r>
              <a:rPr lang="en" sz="1280">
                <a:solidFill>
                  <a:srgbClr val="0F27CF"/>
                </a:solidFill>
              </a:rPr>
              <a:t>malin</a:t>
            </a:r>
            <a:endParaRPr sz="1280">
              <a:solidFill>
                <a:srgbClr val="0F27CF"/>
              </a:solidFill>
              <a:latin typeface="Calibri"/>
              <a:ea typeface="Calibri"/>
              <a:cs typeface="Calibri"/>
              <a:sym typeface="Calibri"/>
            </a:endParaRPr>
          </a:p>
          <a:p>
            <a:pPr indent="0" lvl="0" marL="0" rtl="0" algn="ctr">
              <a:lnSpc>
                <a:spcPct val="80000"/>
              </a:lnSpc>
              <a:spcBef>
                <a:spcPts val="0"/>
              </a:spcBef>
              <a:spcAft>
                <a:spcPts val="0"/>
              </a:spcAft>
              <a:buSzPts val="935"/>
              <a:buNone/>
            </a:pPr>
            <a:r>
              <a:rPr lang="en" sz="1280">
                <a:solidFill>
                  <a:srgbClr val="0F27CF"/>
                </a:solidFill>
                <a:latin typeface="Calibri"/>
                <a:ea typeface="Calibri"/>
                <a:cs typeface="Calibri"/>
                <a:sym typeface="Calibri"/>
              </a:rPr>
              <a:t>Sava Drobot</a:t>
            </a:r>
            <a:endParaRPr sz="1280">
              <a:solidFill>
                <a:srgbClr val="0F27CF"/>
              </a:solidFill>
              <a:latin typeface="Calibri"/>
              <a:ea typeface="Calibri"/>
              <a:cs typeface="Calibri"/>
              <a:sym typeface="Calibri"/>
            </a:endParaRPr>
          </a:p>
          <a:p>
            <a:pPr indent="0" lvl="0" marL="0" rtl="0" algn="ctr">
              <a:lnSpc>
                <a:spcPct val="80000"/>
              </a:lnSpc>
              <a:spcBef>
                <a:spcPts val="0"/>
              </a:spcBef>
              <a:spcAft>
                <a:spcPts val="0"/>
              </a:spcAft>
              <a:buSzPts val="935"/>
              <a:buNone/>
            </a:pPr>
            <a:r>
              <a:rPr lang="en" sz="1280">
                <a:solidFill>
                  <a:srgbClr val="0F27CF"/>
                </a:solidFill>
                <a:latin typeface="Calibri"/>
                <a:ea typeface="Calibri"/>
                <a:cs typeface="Calibri"/>
                <a:sym typeface="Calibri"/>
              </a:rPr>
              <a:t>Gifty Owusu</a:t>
            </a:r>
            <a:endParaRPr sz="1280">
              <a:solidFill>
                <a:srgbClr val="0F27C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Sellers </a:t>
            </a:r>
            <a:r>
              <a:rPr lang="en">
                <a:solidFill>
                  <a:schemeClr val="dk1"/>
                </a:solidFill>
              </a:rPr>
              <a:t>Report</a:t>
            </a:r>
            <a:endParaRPr/>
          </a:p>
        </p:txBody>
      </p:sp>
      <p:sp>
        <p:nvSpPr>
          <p:cNvPr id="166" name="Google Shape;166;p33"/>
          <p:cNvSpPr txBox="1"/>
          <p:nvPr>
            <p:ph idx="1" type="body"/>
          </p:nvPr>
        </p:nvSpPr>
        <p:spPr>
          <a:xfrm>
            <a:off x="311700" y="1152475"/>
            <a:ext cx="4260300" cy="3416400"/>
          </a:xfrm>
          <a:prstGeom prst="rect">
            <a:avLst/>
          </a:prstGeom>
          <a:ln cap="flat" cmpd="sng" w="9525">
            <a:solidFill>
              <a:srgbClr val="12239E"/>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u="sng"/>
              <a:t>2.4 Review Performances</a:t>
            </a:r>
            <a:endParaRPr u="sng"/>
          </a:p>
          <a:p>
            <a:pPr indent="0" lvl="0" marL="0" rtl="0" algn="l">
              <a:spcBef>
                <a:spcPts val="1200"/>
              </a:spcBef>
              <a:spcAft>
                <a:spcPts val="1200"/>
              </a:spcAft>
              <a:buNone/>
            </a:pPr>
            <a:r>
              <a:rPr lang="en"/>
              <a:t>-When looking at the feedback scores for all Olist sellers, we can see an overall positive score for all sellers on the goods sold</a:t>
            </a:r>
            <a:br>
              <a:rPr lang="en"/>
            </a:br>
            <a:r>
              <a:rPr i="1" lang="en"/>
              <a:t>Note, the scores are scaled 1-5, with 5 being a high positive score, and 1 being a low negative score</a:t>
            </a:r>
            <a:endParaRPr i="1"/>
          </a:p>
        </p:txBody>
      </p:sp>
      <p:pic>
        <p:nvPicPr>
          <p:cNvPr id="167" name="Google Shape;167;p33"/>
          <p:cNvPicPr preferRelativeResize="0"/>
          <p:nvPr/>
        </p:nvPicPr>
        <p:blipFill>
          <a:blip r:embed="rId3">
            <a:alphaModFix/>
          </a:blip>
          <a:stretch>
            <a:fillRect/>
          </a:stretch>
        </p:blipFill>
        <p:spPr>
          <a:xfrm>
            <a:off x="4590225" y="1240613"/>
            <a:ext cx="4267200" cy="2662280"/>
          </a:xfrm>
          <a:prstGeom prst="rect">
            <a:avLst/>
          </a:prstGeom>
          <a:noFill/>
          <a:ln cap="flat" cmpd="sng" w="9525">
            <a:solidFill>
              <a:srgbClr val="12239E"/>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Sellers </a:t>
            </a:r>
            <a:r>
              <a:rPr lang="en">
                <a:solidFill>
                  <a:schemeClr val="dk1"/>
                </a:solidFill>
              </a:rPr>
              <a:t>Report</a:t>
            </a:r>
            <a:endParaRPr/>
          </a:p>
        </p:txBody>
      </p:sp>
      <p:sp>
        <p:nvSpPr>
          <p:cNvPr id="173" name="Google Shape;173;p34"/>
          <p:cNvSpPr txBox="1"/>
          <p:nvPr>
            <p:ph idx="1" type="body"/>
          </p:nvPr>
        </p:nvSpPr>
        <p:spPr>
          <a:xfrm>
            <a:off x="311700" y="927225"/>
            <a:ext cx="4260300" cy="3796200"/>
          </a:xfrm>
          <a:prstGeom prst="rect">
            <a:avLst/>
          </a:prstGeom>
          <a:ln cap="flat" cmpd="sng" w="9525">
            <a:solidFill>
              <a:srgbClr val="12239E"/>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u="sng"/>
              <a:t>2.4 Review Performances continued</a:t>
            </a:r>
            <a:endParaRPr u="sng"/>
          </a:p>
          <a:p>
            <a:pPr indent="0" lvl="0" marL="0" rtl="0" algn="l">
              <a:spcBef>
                <a:spcPts val="1200"/>
              </a:spcBef>
              <a:spcAft>
                <a:spcPts val="0"/>
              </a:spcAft>
              <a:buNone/>
            </a:pPr>
            <a:r>
              <a:rPr lang="en"/>
              <a:t>-When reducing the sample size, the review scores results holds the same shape</a:t>
            </a:r>
            <a:endParaRPr/>
          </a:p>
          <a:p>
            <a:pPr indent="0" lvl="0" marL="0" rtl="0" algn="l">
              <a:spcBef>
                <a:spcPts val="1200"/>
              </a:spcBef>
              <a:spcAft>
                <a:spcPts val="0"/>
              </a:spcAft>
              <a:buNone/>
            </a:pPr>
            <a:r>
              <a:rPr lang="en"/>
              <a:t>-This tells us that the top sellers are satisfying customers to a similar rate than those throughout the Olist network</a:t>
            </a:r>
            <a:endParaRPr/>
          </a:p>
          <a:p>
            <a:pPr indent="0" lvl="0" marL="0" rtl="0" algn="l">
              <a:spcBef>
                <a:spcPts val="1200"/>
              </a:spcBef>
              <a:spcAft>
                <a:spcPts val="1200"/>
              </a:spcAft>
              <a:buNone/>
            </a:pPr>
            <a:r>
              <a:rPr lang="en"/>
              <a:t>-Top 100 make up almost 50% of reviews, implying that lower sellers do not have dedicated customers returning review scores</a:t>
            </a:r>
            <a:endParaRPr/>
          </a:p>
        </p:txBody>
      </p:sp>
      <p:pic>
        <p:nvPicPr>
          <p:cNvPr id="174" name="Google Shape;174;p34"/>
          <p:cNvPicPr preferRelativeResize="0"/>
          <p:nvPr/>
        </p:nvPicPr>
        <p:blipFill>
          <a:blip r:embed="rId3">
            <a:alphaModFix/>
          </a:blip>
          <a:stretch>
            <a:fillRect/>
          </a:stretch>
        </p:blipFill>
        <p:spPr>
          <a:xfrm>
            <a:off x="4572000" y="805125"/>
            <a:ext cx="3215538" cy="2026725"/>
          </a:xfrm>
          <a:prstGeom prst="rect">
            <a:avLst/>
          </a:prstGeom>
          <a:noFill/>
          <a:ln cap="flat" cmpd="sng" w="9525">
            <a:solidFill>
              <a:srgbClr val="12239E"/>
            </a:solidFill>
            <a:prstDash val="solid"/>
            <a:round/>
            <a:headEnd len="sm" w="sm" type="none"/>
            <a:tailEnd len="sm" w="sm" type="none"/>
          </a:ln>
        </p:spPr>
      </p:pic>
      <p:pic>
        <p:nvPicPr>
          <p:cNvPr id="175" name="Google Shape;175;p34"/>
          <p:cNvPicPr preferRelativeResize="0"/>
          <p:nvPr/>
        </p:nvPicPr>
        <p:blipFill>
          <a:blip r:embed="rId4">
            <a:alphaModFix/>
          </a:blip>
          <a:stretch>
            <a:fillRect/>
          </a:stretch>
        </p:blipFill>
        <p:spPr>
          <a:xfrm>
            <a:off x="7828200" y="1333500"/>
            <a:ext cx="1076325" cy="1238250"/>
          </a:xfrm>
          <a:prstGeom prst="rect">
            <a:avLst/>
          </a:prstGeom>
          <a:noFill/>
          <a:ln cap="flat" cmpd="sng" w="9525">
            <a:solidFill>
              <a:srgbClr val="12239E"/>
            </a:solidFill>
            <a:prstDash val="solid"/>
            <a:round/>
            <a:headEnd len="sm" w="sm" type="none"/>
            <a:tailEnd len="sm" w="sm" type="none"/>
          </a:ln>
        </p:spPr>
      </p:pic>
      <p:pic>
        <p:nvPicPr>
          <p:cNvPr id="176" name="Google Shape;176;p34"/>
          <p:cNvPicPr preferRelativeResize="0"/>
          <p:nvPr/>
        </p:nvPicPr>
        <p:blipFill>
          <a:blip r:embed="rId5">
            <a:alphaModFix/>
          </a:blip>
          <a:stretch>
            <a:fillRect/>
          </a:stretch>
        </p:blipFill>
        <p:spPr>
          <a:xfrm>
            <a:off x="4572000" y="2860561"/>
            <a:ext cx="3215551" cy="1998089"/>
          </a:xfrm>
          <a:prstGeom prst="rect">
            <a:avLst/>
          </a:prstGeom>
          <a:noFill/>
          <a:ln cap="flat" cmpd="sng" w="9525">
            <a:solidFill>
              <a:srgbClr val="12239E"/>
            </a:solidFill>
            <a:prstDash val="solid"/>
            <a:round/>
            <a:headEnd len="sm" w="sm" type="none"/>
            <a:tailEnd len="sm" w="sm" type="none"/>
          </a:ln>
        </p:spPr>
      </p:pic>
      <p:pic>
        <p:nvPicPr>
          <p:cNvPr id="177" name="Google Shape;177;p34"/>
          <p:cNvPicPr preferRelativeResize="0"/>
          <p:nvPr/>
        </p:nvPicPr>
        <p:blipFill>
          <a:blip r:embed="rId6">
            <a:alphaModFix/>
          </a:blip>
          <a:stretch>
            <a:fillRect/>
          </a:stretch>
        </p:blipFill>
        <p:spPr>
          <a:xfrm>
            <a:off x="7840526" y="3346050"/>
            <a:ext cx="1051662" cy="964682"/>
          </a:xfrm>
          <a:prstGeom prst="rect">
            <a:avLst/>
          </a:prstGeom>
          <a:noFill/>
          <a:ln cap="flat" cmpd="sng" w="9525">
            <a:solidFill>
              <a:srgbClr val="12239E"/>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Sellers </a:t>
            </a:r>
            <a:r>
              <a:rPr lang="en">
                <a:solidFill>
                  <a:schemeClr val="dk1"/>
                </a:solidFill>
              </a:rPr>
              <a:t>Report</a:t>
            </a:r>
            <a:endParaRPr/>
          </a:p>
        </p:txBody>
      </p:sp>
      <p:sp>
        <p:nvSpPr>
          <p:cNvPr id="183" name="Google Shape;183;p35"/>
          <p:cNvSpPr txBox="1"/>
          <p:nvPr>
            <p:ph idx="1" type="body"/>
          </p:nvPr>
        </p:nvSpPr>
        <p:spPr>
          <a:xfrm>
            <a:off x="311700" y="1152475"/>
            <a:ext cx="4260300" cy="3713400"/>
          </a:xfrm>
          <a:prstGeom prst="rect">
            <a:avLst/>
          </a:prstGeom>
          <a:ln cap="flat" cmpd="sng" w="9525">
            <a:solidFill>
              <a:srgbClr val="12239E"/>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u="sng"/>
              <a:t>2.5 Deliveries Outcomes</a:t>
            </a:r>
            <a:endParaRPr u="sng"/>
          </a:p>
          <a:p>
            <a:pPr indent="0" lvl="0" marL="0" rtl="0" algn="l">
              <a:spcBef>
                <a:spcPts val="1200"/>
              </a:spcBef>
              <a:spcAft>
                <a:spcPts val="0"/>
              </a:spcAft>
              <a:buNone/>
            </a:pPr>
            <a:r>
              <a:rPr lang="en"/>
              <a:t>-When investigating delivery outcomes, we can see that for all sellers, Olist boasts a prominent 97.8% successful deliveries</a:t>
            </a:r>
            <a:endParaRPr/>
          </a:p>
          <a:p>
            <a:pPr indent="0" lvl="0" marL="0" rtl="0" algn="l">
              <a:spcBef>
                <a:spcPts val="1200"/>
              </a:spcBef>
              <a:spcAft>
                <a:spcPts val="0"/>
              </a:spcAft>
              <a:buNone/>
            </a:pPr>
            <a:r>
              <a:rPr lang="en"/>
              <a:t>-This figure falls to 97.5% and 97.1% for the top 10 and top 100 sellers respectively</a:t>
            </a:r>
            <a:endParaRPr/>
          </a:p>
          <a:p>
            <a:pPr indent="0" lvl="0" marL="0" rtl="0" algn="l">
              <a:spcBef>
                <a:spcPts val="1200"/>
              </a:spcBef>
              <a:spcAft>
                <a:spcPts val="1200"/>
              </a:spcAft>
              <a:buNone/>
            </a:pPr>
            <a:r>
              <a:rPr lang="en"/>
              <a:t>-This tells us that fulfilled deliveries does not significantly impact the increase of future sales by Olist sellers</a:t>
            </a:r>
            <a:endParaRPr/>
          </a:p>
        </p:txBody>
      </p:sp>
      <p:pic>
        <p:nvPicPr>
          <p:cNvPr id="184" name="Google Shape;184;p35"/>
          <p:cNvPicPr preferRelativeResize="0"/>
          <p:nvPr/>
        </p:nvPicPr>
        <p:blipFill>
          <a:blip r:embed="rId3">
            <a:alphaModFix/>
          </a:blip>
          <a:stretch>
            <a:fillRect/>
          </a:stretch>
        </p:blipFill>
        <p:spPr>
          <a:xfrm>
            <a:off x="5569625" y="603073"/>
            <a:ext cx="3027225" cy="2288877"/>
          </a:xfrm>
          <a:prstGeom prst="rect">
            <a:avLst/>
          </a:prstGeom>
          <a:noFill/>
          <a:ln cap="flat" cmpd="sng" w="9525">
            <a:solidFill>
              <a:srgbClr val="12239E"/>
            </a:solidFill>
            <a:prstDash val="solid"/>
            <a:round/>
            <a:headEnd len="sm" w="sm" type="none"/>
            <a:tailEnd len="sm" w="sm" type="none"/>
          </a:ln>
        </p:spPr>
      </p:pic>
      <p:pic>
        <p:nvPicPr>
          <p:cNvPr id="185" name="Google Shape;185;p35"/>
          <p:cNvPicPr preferRelativeResize="0"/>
          <p:nvPr/>
        </p:nvPicPr>
        <p:blipFill>
          <a:blip r:embed="rId4">
            <a:alphaModFix/>
          </a:blip>
          <a:stretch>
            <a:fillRect/>
          </a:stretch>
        </p:blipFill>
        <p:spPr>
          <a:xfrm>
            <a:off x="5779050" y="4125800"/>
            <a:ext cx="1242100" cy="816225"/>
          </a:xfrm>
          <a:prstGeom prst="rect">
            <a:avLst/>
          </a:prstGeom>
          <a:noFill/>
          <a:ln>
            <a:noFill/>
          </a:ln>
        </p:spPr>
      </p:pic>
      <p:pic>
        <p:nvPicPr>
          <p:cNvPr id="186" name="Google Shape;186;p35"/>
          <p:cNvPicPr preferRelativeResize="0"/>
          <p:nvPr/>
        </p:nvPicPr>
        <p:blipFill rotWithShape="1">
          <a:blip r:embed="rId5">
            <a:alphaModFix/>
          </a:blip>
          <a:srcRect b="11418" l="12384" r="7870" t="0"/>
          <a:stretch/>
        </p:blipFill>
        <p:spPr>
          <a:xfrm>
            <a:off x="5730325" y="2968150"/>
            <a:ext cx="1034750" cy="1157650"/>
          </a:xfrm>
          <a:prstGeom prst="rect">
            <a:avLst/>
          </a:prstGeom>
          <a:noFill/>
          <a:ln cap="flat" cmpd="sng" w="9525">
            <a:solidFill>
              <a:srgbClr val="12239E"/>
            </a:solidFill>
            <a:prstDash val="solid"/>
            <a:round/>
            <a:headEnd len="sm" w="sm" type="none"/>
            <a:tailEnd len="sm" w="sm" type="none"/>
          </a:ln>
        </p:spPr>
      </p:pic>
      <p:pic>
        <p:nvPicPr>
          <p:cNvPr id="187" name="Google Shape;187;p35"/>
          <p:cNvPicPr preferRelativeResize="0"/>
          <p:nvPr/>
        </p:nvPicPr>
        <p:blipFill>
          <a:blip r:embed="rId6">
            <a:alphaModFix/>
          </a:blip>
          <a:stretch>
            <a:fillRect/>
          </a:stretch>
        </p:blipFill>
        <p:spPr>
          <a:xfrm>
            <a:off x="7340450" y="4125800"/>
            <a:ext cx="1174489" cy="736725"/>
          </a:xfrm>
          <a:prstGeom prst="rect">
            <a:avLst/>
          </a:prstGeom>
          <a:noFill/>
          <a:ln>
            <a:noFill/>
          </a:ln>
        </p:spPr>
      </p:pic>
      <p:pic>
        <p:nvPicPr>
          <p:cNvPr id="188" name="Google Shape;188;p35"/>
          <p:cNvPicPr preferRelativeResize="0"/>
          <p:nvPr/>
        </p:nvPicPr>
        <p:blipFill>
          <a:blip r:embed="rId7">
            <a:alphaModFix/>
          </a:blip>
          <a:stretch>
            <a:fillRect/>
          </a:stretch>
        </p:blipFill>
        <p:spPr>
          <a:xfrm>
            <a:off x="7340450" y="3014552"/>
            <a:ext cx="935010" cy="1064850"/>
          </a:xfrm>
          <a:prstGeom prst="rect">
            <a:avLst/>
          </a:prstGeom>
          <a:noFill/>
          <a:ln cap="flat" cmpd="sng" w="9525">
            <a:solidFill>
              <a:srgbClr val="12239E"/>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Sellers </a:t>
            </a:r>
            <a:r>
              <a:rPr lang="en">
                <a:solidFill>
                  <a:schemeClr val="dk1"/>
                </a:solidFill>
              </a:rPr>
              <a:t>Report</a:t>
            </a:r>
            <a:endParaRPr/>
          </a:p>
        </p:txBody>
      </p:sp>
      <p:sp>
        <p:nvSpPr>
          <p:cNvPr id="194" name="Google Shape;194;p36"/>
          <p:cNvSpPr txBox="1"/>
          <p:nvPr>
            <p:ph idx="1" type="body"/>
          </p:nvPr>
        </p:nvSpPr>
        <p:spPr>
          <a:xfrm>
            <a:off x="311700" y="825025"/>
            <a:ext cx="5185500" cy="4118700"/>
          </a:xfrm>
          <a:prstGeom prst="rect">
            <a:avLst/>
          </a:prstGeom>
          <a:ln cap="flat" cmpd="sng" w="9525">
            <a:solidFill>
              <a:srgbClr val="12239E"/>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t>2.6 Recommendations</a:t>
            </a:r>
            <a:endParaRPr u="sng"/>
          </a:p>
          <a:p>
            <a:pPr indent="0" lvl="0" marL="0" rtl="0" algn="l">
              <a:spcBef>
                <a:spcPts val="1200"/>
              </a:spcBef>
              <a:spcAft>
                <a:spcPts val="0"/>
              </a:spcAft>
              <a:buNone/>
            </a:pPr>
            <a:r>
              <a:rPr lang="en" sz="1600"/>
              <a:t>-Firstly, distribution networks should be focused in areas of high populations and densities to match the high seller demands</a:t>
            </a:r>
            <a:endParaRPr sz="1600"/>
          </a:p>
          <a:p>
            <a:pPr indent="0" lvl="0" marL="0" rtl="0" algn="l">
              <a:spcBef>
                <a:spcPts val="1200"/>
              </a:spcBef>
              <a:spcAft>
                <a:spcPts val="0"/>
              </a:spcAft>
              <a:buNone/>
            </a:pPr>
            <a:r>
              <a:rPr lang="en" sz="1600"/>
              <a:t>-Secondly, home related goods such as beds, baths and furniture should be prioritised in sales, as they have the greatest performance by orders by all sellers</a:t>
            </a:r>
            <a:endParaRPr sz="1600"/>
          </a:p>
          <a:p>
            <a:pPr indent="0" lvl="0" marL="0" rtl="0" algn="l">
              <a:spcBef>
                <a:spcPts val="1200"/>
              </a:spcBef>
              <a:spcAft>
                <a:spcPts val="0"/>
              </a:spcAft>
              <a:buNone/>
            </a:pPr>
            <a:r>
              <a:rPr lang="en" sz="1600"/>
              <a:t>-The top 10 sellers are disproportionately successful in selling watches and gifts, and so ‘lower-level’ sellers may see greater success if these product types are incorporated into their sales</a:t>
            </a:r>
            <a:endParaRPr sz="1600"/>
          </a:p>
          <a:p>
            <a:pPr indent="0" lvl="0" marL="0" rtl="0" algn="l">
              <a:spcBef>
                <a:spcPts val="1200"/>
              </a:spcBef>
              <a:spcAft>
                <a:spcPts val="1200"/>
              </a:spcAft>
              <a:buNone/>
            </a:pPr>
            <a:r>
              <a:rPr lang="en" sz="1600"/>
              <a:t>-Sellers with lower incomes need to build more engaged client base</a:t>
            </a:r>
            <a:endParaRPr sz="1600"/>
          </a:p>
        </p:txBody>
      </p:sp>
      <p:pic>
        <p:nvPicPr>
          <p:cNvPr id="195" name="Google Shape;195;p36"/>
          <p:cNvPicPr preferRelativeResize="0"/>
          <p:nvPr/>
        </p:nvPicPr>
        <p:blipFill>
          <a:blip r:embed="rId3">
            <a:alphaModFix/>
          </a:blip>
          <a:stretch>
            <a:fillRect/>
          </a:stretch>
        </p:blipFill>
        <p:spPr>
          <a:xfrm>
            <a:off x="5497200" y="1397375"/>
            <a:ext cx="3335100" cy="2348739"/>
          </a:xfrm>
          <a:prstGeom prst="rect">
            <a:avLst/>
          </a:prstGeom>
          <a:noFill/>
          <a:ln cap="flat" cmpd="sng" w="9525">
            <a:solidFill>
              <a:srgbClr val="12239E"/>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p:txBody>
      </p:sp>
      <p:sp>
        <p:nvSpPr>
          <p:cNvPr id="201" name="Google Shape;201;p37"/>
          <p:cNvSpPr txBox="1"/>
          <p:nvPr/>
        </p:nvSpPr>
        <p:spPr>
          <a:xfrm>
            <a:off x="428675" y="3423575"/>
            <a:ext cx="2278800" cy="10743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666666"/>
                </a:solidFill>
                <a:latin typeface="Calibri"/>
                <a:ea typeface="Calibri"/>
                <a:cs typeface="Calibri"/>
                <a:sym typeface="Calibri"/>
              </a:rPr>
              <a:t>1.Orders status  vs Customer Location</a:t>
            </a:r>
            <a:endParaRPr sz="1500">
              <a:solidFill>
                <a:srgbClr val="666666"/>
              </a:solidFill>
              <a:latin typeface="Calibri"/>
              <a:ea typeface="Calibri"/>
              <a:cs typeface="Calibri"/>
              <a:sym typeface="Calibri"/>
            </a:endParaRPr>
          </a:p>
          <a:p>
            <a:pPr indent="0" lvl="0" marL="0" rtl="0" algn="l">
              <a:spcBef>
                <a:spcPts val="0"/>
              </a:spcBef>
              <a:spcAft>
                <a:spcPts val="0"/>
              </a:spcAft>
              <a:buNone/>
            </a:pPr>
            <a:r>
              <a:rPr lang="en" sz="1500">
                <a:solidFill>
                  <a:srgbClr val="666666"/>
                </a:solidFill>
                <a:latin typeface="Calibri"/>
                <a:ea typeface="Calibri"/>
                <a:cs typeface="Calibri"/>
                <a:sym typeface="Calibri"/>
              </a:rPr>
              <a:t>2.Price vs Estimated time</a:t>
            </a:r>
            <a:endParaRPr sz="1500">
              <a:solidFill>
                <a:srgbClr val="666666"/>
              </a:solidFill>
              <a:latin typeface="Calibri"/>
              <a:ea typeface="Calibri"/>
              <a:cs typeface="Calibri"/>
              <a:sym typeface="Calibri"/>
            </a:endParaRPr>
          </a:p>
        </p:txBody>
      </p:sp>
      <p:sp>
        <p:nvSpPr>
          <p:cNvPr id="202" name="Google Shape;202;p37"/>
          <p:cNvSpPr/>
          <p:nvPr/>
        </p:nvSpPr>
        <p:spPr>
          <a:xfrm>
            <a:off x="1421525" y="2859300"/>
            <a:ext cx="293100" cy="374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3" name="Google Shape;203;p37"/>
          <p:cNvSpPr txBox="1"/>
          <p:nvPr/>
        </p:nvSpPr>
        <p:spPr>
          <a:xfrm>
            <a:off x="3830500" y="1027600"/>
            <a:ext cx="1497600" cy="15441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666666"/>
                </a:solidFill>
                <a:latin typeface="Calibri"/>
                <a:ea typeface="Calibri"/>
                <a:cs typeface="Calibri"/>
                <a:sym typeface="Calibri"/>
              </a:rPr>
              <a:t>1.Product review in terms of delivery</a:t>
            </a:r>
            <a:endParaRPr sz="1500">
              <a:solidFill>
                <a:srgbClr val="666666"/>
              </a:solidFill>
              <a:latin typeface="Calibri"/>
              <a:ea typeface="Calibri"/>
              <a:cs typeface="Calibri"/>
              <a:sym typeface="Calibri"/>
            </a:endParaRPr>
          </a:p>
          <a:p>
            <a:pPr indent="0" lvl="0" marL="0" rtl="0" algn="l">
              <a:spcBef>
                <a:spcPts val="0"/>
              </a:spcBef>
              <a:spcAft>
                <a:spcPts val="0"/>
              </a:spcAft>
              <a:buNone/>
            </a:pPr>
            <a:r>
              <a:rPr lang="en" sz="1500">
                <a:solidFill>
                  <a:srgbClr val="666666"/>
                </a:solidFill>
                <a:latin typeface="Calibri"/>
                <a:ea typeface="Calibri"/>
                <a:cs typeface="Calibri"/>
                <a:sym typeface="Calibri"/>
              </a:rPr>
              <a:t>2.Order Percentage by Product review</a:t>
            </a:r>
            <a:endParaRPr sz="1500">
              <a:solidFill>
                <a:srgbClr val="666666"/>
              </a:solidFill>
              <a:latin typeface="Calibri"/>
              <a:ea typeface="Calibri"/>
              <a:cs typeface="Calibri"/>
              <a:sym typeface="Calibri"/>
            </a:endParaRPr>
          </a:p>
        </p:txBody>
      </p:sp>
      <p:sp>
        <p:nvSpPr>
          <p:cNvPr id="204" name="Google Shape;204;p37"/>
          <p:cNvSpPr/>
          <p:nvPr/>
        </p:nvSpPr>
        <p:spPr>
          <a:xfrm>
            <a:off x="5360575" y="1641275"/>
            <a:ext cx="509100" cy="37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5" name="Google Shape;205;p37"/>
          <p:cNvSpPr txBox="1"/>
          <p:nvPr/>
        </p:nvSpPr>
        <p:spPr>
          <a:xfrm>
            <a:off x="6711550" y="2969875"/>
            <a:ext cx="1969500" cy="13161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666666"/>
                </a:solidFill>
              </a:rPr>
              <a:t>1.Analysing Estimated Delivery Days vs Actual customer Delivery</a:t>
            </a:r>
            <a:endParaRPr sz="1050">
              <a:solidFill>
                <a:srgbClr val="666666"/>
              </a:solidFill>
            </a:endParaRPr>
          </a:p>
          <a:p>
            <a:pPr indent="0" lvl="0" marL="0" rtl="0" algn="l">
              <a:spcBef>
                <a:spcPts val="0"/>
              </a:spcBef>
              <a:spcAft>
                <a:spcPts val="0"/>
              </a:spcAft>
              <a:buNone/>
            </a:pPr>
            <a:r>
              <a:rPr lang="en" sz="1050">
                <a:solidFill>
                  <a:srgbClr val="666666"/>
                </a:solidFill>
              </a:rPr>
              <a:t>2.Days taken  to shipped customer vs l shipping limit.</a:t>
            </a:r>
            <a:endParaRPr sz="1050">
              <a:solidFill>
                <a:srgbClr val="666666"/>
              </a:solidFill>
            </a:endParaRPr>
          </a:p>
          <a:p>
            <a:pPr indent="0" lvl="0" marL="0" rtl="0" algn="l">
              <a:spcBef>
                <a:spcPts val="0"/>
              </a:spcBef>
              <a:spcAft>
                <a:spcPts val="0"/>
              </a:spcAft>
              <a:buNone/>
            </a:pPr>
            <a:r>
              <a:t/>
            </a:r>
            <a:endParaRPr sz="1050">
              <a:solidFill>
                <a:srgbClr val="666666"/>
              </a:solidFill>
            </a:endParaRPr>
          </a:p>
          <a:p>
            <a:pPr indent="0" lvl="0" marL="0" rtl="0" algn="l">
              <a:spcBef>
                <a:spcPts val="0"/>
              </a:spcBef>
              <a:spcAft>
                <a:spcPts val="0"/>
              </a:spcAft>
              <a:buNone/>
            </a:pPr>
            <a:r>
              <a:t/>
            </a:r>
            <a:endParaRPr sz="1050">
              <a:solidFill>
                <a:srgbClr val="666666"/>
              </a:solidFill>
            </a:endParaRPr>
          </a:p>
        </p:txBody>
      </p:sp>
      <p:sp>
        <p:nvSpPr>
          <p:cNvPr id="206" name="Google Shape;206;p37"/>
          <p:cNvSpPr/>
          <p:nvPr/>
        </p:nvSpPr>
        <p:spPr>
          <a:xfrm>
            <a:off x="6217400" y="3602275"/>
            <a:ext cx="386100" cy="374400"/>
          </a:xfrm>
          <a:prstGeom prst="leftArrow">
            <a:avLst>
              <a:gd fmla="val 44752"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07" name="Google Shape;207;p37"/>
          <p:cNvPicPr preferRelativeResize="0"/>
          <p:nvPr/>
        </p:nvPicPr>
        <p:blipFill>
          <a:blip r:embed="rId3">
            <a:alphaModFix/>
          </a:blip>
          <a:stretch>
            <a:fillRect/>
          </a:stretch>
        </p:blipFill>
        <p:spPr>
          <a:xfrm>
            <a:off x="2859875" y="2952024"/>
            <a:ext cx="3205126" cy="1741555"/>
          </a:xfrm>
          <a:prstGeom prst="rect">
            <a:avLst/>
          </a:prstGeom>
          <a:noFill/>
          <a:ln>
            <a:noFill/>
          </a:ln>
        </p:spPr>
      </p:pic>
      <p:pic>
        <p:nvPicPr>
          <p:cNvPr id="208" name="Google Shape;208;p37"/>
          <p:cNvPicPr preferRelativeResize="0"/>
          <p:nvPr/>
        </p:nvPicPr>
        <p:blipFill>
          <a:blip r:embed="rId4">
            <a:alphaModFix/>
          </a:blip>
          <a:stretch>
            <a:fillRect/>
          </a:stretch>
        </p:blipFill>
        <p:spPr>
          <a:xfrm>
            <a:off x="526750" y="1009750"/>
            <a:ext cx="3058474" cy="1697149"/>
          </a:xfrm>
          <a:prstGeom prst="rect">
            <a:avLst/>
          </a:prstGeom>
          <a:noFill/>
          <a:ln>
            <a:noFill/>
          </a:ln>
        </p:spPr>
      </p:pic>
      <p:pic>
        <p:nvPicPr>
          <p:cNvPr id="209" name="Google Shape;209;p37"/>
          <p:cNvPicPr preferRelativeResize="0"/>
          <p:nvPr/>
        </p:nvPicPr>
        <p:blipFill>
          <a:blip r:embed="rId5">
            <a:alphaModFix/>
          </a:blip>
          <a:stretch>
            <a:fillRect/>
          </a:stretch>
        </p:blipFill>
        <p:spPr>
          <a:xfrm>
            <a:off x="5869675" y="1009750"/>
            <a:ext cx="2818135" cy="1544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nvSpPr>
        <p:spPr>
          <a:xfrm>
            <a:off x="493750" y="1071075"/>
            <a:ext cx="2588100" cy="18867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Calibri"/>
                <a:ea typeface="Calibri"/>
                <a:cs typeface="Calibri"/>
                <a:sym typeface="Calibri"/>
              </a:rPr>
              <a:t>Here actual Estimated delivery days to process an order is 23 and </a:t>
            </a:r>
            <a:r>
              <a:rPr lang="en">
                <a:solidFill>
                  <a:srgbClr val="666666"/>
                </a:solidFill>
                <a:latin typeface="Calibri"/>
                <a:ea typeface="Calibri"/>
                <a:cs typeface="Calibri"/>
                <a:sym typeface="Calibri"/>
              </a:rPr>
              <a:t>average</a:t>
            </a:r>
            <a:r>
              <a:rPr lang="en">
                <a:solidFill>
                  <a:srgbClr val="666666"/>
                </a:solidFill>
                <a:latin typeface="Calibri"/>
                <a:ea typeface="Calibri"/>
                <a:cs typeface="Calibri"/>
                <a:sym typeface="Calibri"/>
              </a:rPr>
              <a:t> delivery days taken to reach is 12  whereas Average days taken to dispatch to Logistic carrier is 2 days and average days taken to shipped from carrier is 9 days.</a:t>
            </a:r>
            <a:endParaRPr>
              <a:solidFill>
                <a:srgbClr val="666666"/>
              </a:solidFill>
              <a:latin typeface="Calibri"/>
              <a:ea typeface="Calibri"/>
              <a:cs typeface="Calibri"/>
              <a:sym typeface="Calibri"/>
            </a:endParaRPr>
          </a:p>
          <a:p>
            <a:pPr indent="0" lvl="0" marL="0" rtl="0" algn="l">
              <a:spcBef>
                <a:spcPts val="0"/>
              </a:spcBef>
              <a:spcAft>
                <a:spcPts val="0"/>
              </a:spcAft>
              <a:buNone/>
            </a:pPr>
            <a:r>
              <a:t/>
            </a:r>
            <a:endParaRPr>
              <a:solidFill>
                <a:srgbClr val="666666"/>
              </a:solidFill>
              <a:latin typeface="Calibri"/>
              <a:ea typeface="Calibri"/>
              <a:cs typeface="Calibri"/>
              <a:sym typeface="Calibri"/>
            </a:endParaRPr>
          </a:p>
        </p:txBody>
      </p:sp>
      <p:sp>
        <p:nvSpPr>
          <p:cNvPr id="215" name="Google Shape;215;p38"/>
          <p:cNvSpPr txBox="1"/>
          <p:nvPr/>
        </p:nvSpPr>
        <p:spPr>
          <a:xfrm>
            <a:off x="5279150" y="3103450"/>
            <a:ext cx="3385500" cy="14649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66666"/>
              </a:solidFill>
              <a:latin typeface="Calibri"/>
              <a:ea typeface="Calibri"/>
              <a:cs typeface="Calibri"/>
              <a:sym typeface="Calibri"/>
            </a:endParaRPr>
          </a:p>
          <a:p>
            <a:pPr indent="0" lvl="0" marL="0" rtl="0" algn="l">
              <a:spcBef>
                <a:spcPts val="0"/>
              </a:spcBef>
              <a:spcAft>
                <a:spcPts val="0"/>
              </a:spcAft>
              <a:buNone/>
            </a:pPr>
            <a:r>
              <a:rPr lang="en">
                <a:solidFill>
                  <a:srgbClr val="666666"/>
                </a:solidFill>
                <a:latin typeface="Calibri"/>
                <a:ea typeface="Calibri"/>
                <a:cs typeface="Calibri"/>
                <a:sym typeface="Calibri"/>
              </a:rPr>
              <a:t>Here we can see the average shipping limit to dispatch the product and actual  shipping days taken is 85 .6% which shows a faster dispatch rates to logistic carriers</a:t>
            </a:r>
            <a:endParaRPr>
              <a:solidFill>
                <a:srgbClr val="666666"/>
              </a:solidFill>
              <a:latin typeface="Calibri"/>
              <a:ea typeface="Calibri"/>
              <a:cs typeface="Calibri"/>
              <a:sym typeface="Calibri"/>
            </a:endParaRPr>
          </a:p>
        </p:txBody>
      </p:sp>
      <p:sp>
        <p:nvSpPr>
          <p:cNvPr id="216" name="Google Shape;216;p38"/>
          <p:cNvSpPr/>
          <p:nvPr/>
        </p:nvSpPr>
        <p:spPr>
          <a:xfrm>
            <a:off x="3130650" y="1747275"/>
            <a:ext cx="374400" cy="31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7" name="Google Shape;217;p38"/>
          <p:cNvSpPr/>
          <p:nvPr/>
        </p:nvSpPr>
        <p:spPr>
          <a:xfrm>
            <a:off x="4572000" y="3640600"/>
            <a:ext cx="531600" cy="315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8" name="Google Shape;218;p38"/>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650">
              <a:solidFill>
                <a:srgbClr val="929DEA"/>
              </a:solidFill>
            </a:endParaRPr>
          </a:p>
        </p:txBody>
      </p:sp>
      <p:pic>
        <p:nvPicPr>
          <p:cNvPr id="219" name="Google Shape;219;p38"/>
          <p:cNvPicPr preferRelativeResize="0"/>
          <p:nvPr/>
        </p:nvPicPr>
        <p:blipFill>
          <a:blip r:embed="rId3">
            <a:alphaModFix/>
          </a:blip>
          <a:stretch>
            <a:fillRect/>
          </a:stretch>
        </p:blipFill>
        <p:spPr>
          <a:xfrm>
            <a:off x="380275" y="3103450"/>
            <a:ext cx="3840875" cy="1686075"/>
          </a:xfrm>
          <a:prstGeom prst="rect">
            <a:avLst/>
          </a:prstGeom>
          <a:noFill/>
          <a:ln>
            <a:noFill/>
          </a:ln>
        </p:spPr>
      </p:pic>
      <p:pic>
        <p:nvPicPr>
          <p:cNvPr id="220" name="Google Shape;220;p38"/>
          <p:cNvPicPr preferRelativeResize="0"/>
          <p:nvPr/>
        </p:nvPicPr>
        <p:blipFill>
          <a:blip r:embed="rId4">
            <a:alphaModFix/>
          </a:blip>
          <a:stretch>
            <a:fillRect/>
          </a:stretch>
        </p:blipFill>
        <p:spPr>
          <a:xfrm>
            <a:off x="3505050" y="964213"/>
            <a:ext cx="5273624" cy="2032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9"/>
          <p:cNvPicPr preferRelativeResize="0"/>
          <p:nvPr/>
        </p:nvPicPr>
        <p:blipFill>
          <a:blip r:embed="rId3">
            <a:alphaModFix/>
          </a:blip>
          <a:stretch>
            <a:fillRect/>
          </a:stretch>
        </p:blipFill>
        <p:spPr>
          <a:xfrm>
            <a:off x="927800" y="2790175"/>
            <a:ext cx="3244500" cy="2042050"/>
          </a:xfrm>
          <a:prstGeom prst="rect">
            <a:avLst/>
          </a:prstGeom>
          <a:noFill/>
          <a:ln>
            <a:noFill/>
          </a:ln>
        </p:spPr>
      </p:pic>
      <p:pic>
        <p:nvPicPr>
          <p:cNvPr id="226" name="Google Shape;226;p39"/>
          <p:cNvPicPr preferRelativeResize="0"/>
          <p:nvPr/>
        </p:nvPicPr>
        <p:blipFill>
          <a:blip r:embed="rId4">
            <a:alphaModFix/>
          </a:blip>
          <a:stretch>
            <a:fillRect/>
          </a:stretch>
        </p:blipFill>
        <p:spPr>
          <a:xfrm>
            <a:off x="4758775" y="1036300"/>
            <a:ext cx="3922250" cy="1818975"/>
          </a:xfrm>
          <a:prstGeom prst="rect">
            <a:avLst/>
          </a:prstGeom>
          <a:noFill/>
          <a:ln>
            <a:noFill/>
          </a:ln>
        </p:spPr>
      </p:pic>
      <p:cxnSp>
        <p:nvCxnSpPr>
          <p:cNvPr id="227" name="Google Shape;227;p39"/>
          <p:cNvCxnSpPr/>
          <p:nvPr/>
        </p:nvCxnSpPr>
        <p:spPr>
          <a:xfrm>
            <a:off x="4774550" y="2886675"/>
            <a:ext cx="3906600" cy="0"/>
          </a:xfrm>
          <a:prstGeom prst="straightConnector1">
            <a:avLst/>
          </a:prstGeom>
          <a:noFill/>
          <a:ln cap="flat" cmpd="sng" w="9525">
            <a:solidFill>
              <a:srgbClr val="929DEA"/>
            </a:solidFill>
            <a:prstDash val="solid"/>
            <a:round/>
            <a:headEnd len="med" w="med" type="none"/>
            <a:tailEnd len="med" w="med" type="none"/>
          </a:ln>
        </p:spPr>
      </p:cxnSp>
      <p:sp>
        <p:nvSpPr>
          <p:cNvPr id="228" name="Google Shape;228;p39"/>
          <p:cNvSpPr txBox="1"/>
          <p:nvPr/>
        </p:nvSpPr>
        <p:spPr>
          <a:xfrm>
            <a:off x="927800" y="1122600"/>
            <a:ext cx="3244500" cy="13698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666666"/>
                </a:solidFill>
              </a:rPr>
              <a:t>1</a:t>
            </a:r>
            <a:r>
              <a:rPr lang="en" sz="1250">
                <a:solidFill>
                  <a:srgbClr val="666666"/>
                </a:solidFill>
              </a:rPr>
              <a:t>.Analysing Estimated Delivery Days vs Actual customer delivery:</a:t>
            </a:r>
            <a:endParaRPr sz="1250">
              <a:solidFill>
                <a:srgbClr val="666666"/>
              </a:solidFill>
            </a:endParaRPr>
          </a:p>
          <a:p>
            <a:pPr indent="0" lvl="0" marL="0" rtl="0" algn="l">
              <a:spcBef>
                <a:spcPts val="0"/>
              </a:spcBef>
              <a:spcAft>
                <a:spcPts val="0"/>
              </a:spcAft>
              <a:buNone/>
            </a:pPr>
            <a:r>
              <a:rPr lang="en" sz="1250">
                <a:solidFill>
                  <a:srgbClr val="666666"/>
                </a:solidFill>
              </a:rPr>
              <a:t>Here we can see the it is increased by 53.24% since 2016 to 2018 so less delay in Product delivery</a:t>
            </a:r>
            <a:endParaRPr sz="1250">
              <a:solidFill>
                <a:srgbClr val="666666"/>
              </a:solidFill>
            </a:endParaRPr>
          </a:p>
          <a:p>
            <a:pPr indent="0" lvl="0" marL="0" rtl="0" algn="l">
              <a:spcBef>
                <a:spcPts val="0"/>
              </a:spcBef>
              <a:spcAft>
                <a:spcPts val="0"/>
              </a:spcAft>
              <a:buNone/>
            </a:pPr>
            <a:r>
              <a:t/>
            </a:r>
            <a:endParaRPr sz="1350">
              <a:solidFill>
                <a:srgbClr val="666666"/>
              </a:solidFill>
            </a:endParaRPr>
          </a:p>
        </p:txBody>
      </p:sp>
      <p:sp>
        <p:nvSpPr>
          <p:cNvPr id="229" name="Google Shape;229;p39"/>
          <p:cNvSpPr txBox="1"/>
          <p:nvPr/>
        </p:nvSpPr>
        <p:spPr>
          <a:xfrm>
            <a:off x="5219900" y="3234000"/>
            <a:ext cx="3461400" cy="7311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666666"/>
                </a:solidFill>
              </a:rPr>
              <a:t>Total number of order is 99440, Succesful order deliveries is 96476</a:t>
            </a:r>
            <a:endParaRPr sz="1250">
              <a:solidFill>
                <a:srgbClr val="666666"/>
              </a:solidFill>
            </a:endParaRPr>
          </a:p>
          <a:p>
            <a:pPr indent="0" lvl="0" marL="0" rtl="0" algn="l">
              <a:spcBef>
                <a:spcPts val="0"/>
              </a:spcBef>
              <a:spcAft>
                <a:spcPts val="0"/>
              </a:spcAft>
              <a:buNone/>
            </a:pPr>
            <a:r>
              <a:t/>
            </a:r>
            <a:endParaRPr sz="1050">
              <a:solidFill>
                <a:srgbClr val="666666"/>
              </a:solidFill>
            </a:endParaRPr>
          </a:p>
        </p:txBody>
      </p:sp>
      <p:sp>
        <p:nvSpPr>
          <p:cNvPr id="230" name="Google Shape;230;p39"/>
          <p:cNvSpPr/>
          <p:nvPr/>
        </p:nvSpPr>
        <p:spPr>
          <a:xfrm>
            <a:off x="4278338" y="1584500"/>
            <a:ext cx="374400" cy="31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1" name="Google Shape;231;p39"/>
          <p:cNvSpPr/>
          <p:nvPr/>
        </p:nvSpPr>
        <p:spPr>
          <a:xfrm>
            <a:off x="4755350" y="3624000"/>
            <a:ext cx="386100" cy="374400"/>
          </a:xfrm>
          <a:prstGeom prst="leftArrow">
            <a:avLst>
              <a:gd fmla="val 44752"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2" name="Google Shape;232;p39"/>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650">
              <a:solidFill>
                <a:srgbClr val="929DE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0"/>
          <p:cNvPicPr preferRelativeResize="0"/>
          <p:nvPr/>
        </p:nvPicPr>
        <p:blipFill>
          <a:blip r:embed="rId3">
            <a:alphaModFix/>
          </a:blip>
          <a:stretch>
            <a:fillRect/>
          </a:stretch>
        </p:blipFill>
        <p:spPr>
          <a:xfrm>
            <a:off x="5543875" y="1101375"/>
            <a:ext cx="3223300" cy="2750825"/>
          </a:xfrm>
          <a:prstGeom prst="rect">
            <a:avLst/>
          </a:prstGeom>
          <a:noFill/>
          <a:ln>
            <a:noFill/>
          </a:ln>
        </p:spPr>
      </p:pic>
      <p:sp>
        <p:nvSpPr>
          <p:cNvPr id="238" name="Google Shape;238;p40"/>
          <p:cNvSpPr txBox="1"/>
          <p:nvPr/>
        </p:nvSpPr>
        <p:spPr>
          <a:xfrm>
            <a:off x="493725" y="4047375"/>
            <a:ext cx="8008200" cy="6837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Calibri"/>
                <a:ea typeface="Calibri"/>
                <a:cs typeface="Calibri"/>
                <a:sym typeface="Calibri"/>
              </a:rPr>
              <a:t>Total orders by customer state in term of delivered ordered shows high concentrated(40%) of delivered ordered  in </a:t>
            </a:r>
            <a:r>
              <a:rPr b="1" lang="en">
                <a:solidFill>
                  <a:srgbClr val="666666"/>
                </a:solidFill>
                <a:latin typeface="Calibri"/>
                <a:ea typeface="Calibri"/>
                <a:cs typeface="Calibri"/>
                <a:sym typeface="Calibri"/>
              </a:rPr>
              <a:t>Sao paulo</a:t>
            </a:r>
            <a:r>
              <a:rPr lang="en">
                <a:solidFill>
                  <a:srgbClr val="666666"/>
                </a:solidFill>
                <a:latin typeface="Calibri"/>
                <a:ea typeface="Calibri"/>
                <a:cs typeface="Calibri"/>
                <a:sym typeface="Calibri"/>
              </a:rPr>
              <a:t> state of brazil  and Rio de janeiro being the most cancelled order state</a:t>
            </a:r>
            <a:endParaRPr>
              <a:solidFill>
                <a:srgbClr val="666666"/>
              </a:solidFill>
              <a:latin typeface="Calibri"/>
              <a:ea typeface="Calibri"/>
              <a:cs typeface="Calibri"/>
              <a:sym typeface="Calibri"/>
            </a:endParaRPr>
          </a:p>
        </p:txBody>
      </p:sp>
      <p:sp>
        <p:nvSpPr>
          <p:cNvPr id="239" name="Google Shape;239;p40"/>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650">
              <a:solidFill>
                <a:srgbClr val="929DEA"/>
              </a:solidFill>
            </a:endParaRPr>
          </a:p>
        </p:txBody>
      </p:sp>
      <p:pic>
        <p:nvPicPr>
          <p:cNvPr id="240" name="Google Shape;240;p40"/>
          <p:cNvPicPr preferRelativeResize="0"/>
          <p:nvPr/>
        </p:nvPicPr>
        <p:blipFill>
          <a:blip r:embed="rId4">
            <a:alphaModFix/>
          </a:blip>
          <a:stretch>
            <a:fillRect/>
          </a:stretch>
        </p:blipFill>
        <p:spPr>
          <a:xfrm>
            <a:off x="396050" y="1076950"/>
            <a:ext cx="2392726" cy="2750825"/>
          </a:xfrm>
          <a:prstGeom prst="rect">
            <a:avLst/>
          </a:prstGeom>
          <a:noFill/>
          <a:ln>
            <a:noFill/>
          </a:ln>
        </p:spPr>
      </p:pic>
      <p:pic>
        <p:nvPicPr>
          <p:cNvPr id="241" name="Google Shape;241;p40"/>
          <p:cNvPicPr preferRelativeResize="0"/>
          <p:nvPr/>
        </p:nvPicPr>
        <p:blipFill>
          <a:blip r:embed="rId5">
            <a:alphaModFix/>
          </a:blip>
          <a:stretch>
            <a:fillRect/>
          </a:stretch>
        </p:blipFill>
        <p:spPr>
          <a:xfrm>
            <a:off x="2788775" y="1041050"/>
            <a:ext cx="2755099" cy="2775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nvSpPr>
        <p:spPr>
          <a:xfrm>
            <a:off x="314675" y="1709875"/>
            <a:ext cx="2099700" cy="18819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Calibri"/>
                <a:ea typeface="Calibri"/>
                <a:cs typeface="Calibri"/>
                <a:sym typeface="Calibri"/>
              </a:rPr>
              <a:t> When Total Price compared increases with Estimated Delivery days we see if estimated days are less  than 7, then total price  increases</a:t>
            </a:r>
            <a:endParaRPr>
              <a:solidFill>
                <a:srgbClr val="666666"/>
              </a:solidFill>
              <a:latin typeface="Calibri"/>
              <a:ea typeface="Calibri"/>
              <a:cs typeface="Calibri"/>
              <a:sym typeface="Calibri"/>
            </a:endParaRPr>
          </a:p>
        </p:txBody>
      </p:sp>
      <p:sp>
        <p:nvSpPr>
          <p:cNvPr id="247" name="Google Shape;247;p41"/>
          <p:cNvSpPr/>
          <p:nvPr/>
        </p:nvSpPr>
        <p:spPr>
          <a:xfrm>
            <a:off x="2430975" y="2553175"/>
            <a:ext cx="276600" cy="40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8" name="Google Shape;248;p41"/>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650">
              <a:solidFill>
                <a:srgbClr val="929DEA"/>
              </a:solidFill>
            </a:endParaRPr>
          </a:p>
        </p:txBody>
      </p:sp>
      <p:pic>
        <p:nvPicPr>
          <p:cNvPr id="249" name="Google Shape;249;p41"/>
          <p:cNvPicPr preferRelativeResize="0"/>
          <p:nvPr/>
        </p:nvPicPr>
        <p:blipFill>
          <a:blip r:embed="rId3">
            <a:alphaModFix/>
          </a:blip>
          <a:stretch>
            <a:fillRect/>
          </a:stretch>
        </p:blipFill>
        <p:spPr>
          <a:xfrm>
            <a:off x="2724175" y="1431625"/>
            <a:ext cx="5857875" cy="243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2"/>
          <p:cNvPicPr preferRelativeResize="0"/>
          <p:nvPr/>
        </p:nvPicPr>
        <p:blipFill>
          <a:blip r:embed="rId3">
            <a:alphaModFix/>
          </a:blip>
          <a:stretch>
            <a:fillRect/>
          </a:stretch>
        </p:blipFill>
        <p:spPr>
          <a:xfrm>
            <a:off x="836025" y="1020025"/>
            <a:ext cx="6930999" cy="2799625"/>
          </a:xfrm>
          <a:prstGeom prst="rect">
            <a:avLst/>
          </a:prstGeom>
          <a:noFill/>
          <a:ln>
            <a:noFill/>
          </a:ln>
        </p:spPr>
      </p:pic>
      <p:sp>
        <p:nvSpPr>
          <p:cNvPr id="255" name="Google Shape;255;p42"/>
          <p:cNvSpPr txBox="1"/>
          <p:nvPr/>
        </p:nvSpPr>
        <p:spPr>
          <a:xfrm>
            <a:off x="380275" y="3966000"/>
            <a:ext cx="8382000" cy="9117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1500"/>
              </a:spcAft>
              <a:buNone/>
            </a:pPr>
            <a:r>
              <a:rPr lang="en" sz="1350">
                <a:solidFill>
                  <a:srgbClr val="666666"/>
                </a:solidFill>
              </a:rPr>
              <a:t>Investigate product ratings  and discover product categories that are prone to customer dissatisfaction and their satisfaction offered by olist ecommerce where total number of top rated scores are 57 k and total number of least rated scores is 11 k </a:t>
            </a:r>
            <a:endParaRPr sz="1700">
              <a:solidFill>
                <a:srgbClr val="666666"/>
              </a:solidFill>
              <a:latin typeface="Calibri"/>
              <a:ea typeface="Calibri"/>
              <a:cs typeface="Calibri"/>
              <a:sym typeface="Calibri"/>
            </a:endParaRPr>
          </a:p>
        </p:txBody>
      </p:sp>
      <p:sp>
        <p:nvSpPr>
          <p:cNvPr id="256" name="Google Shape;256;p42"/>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650">
              <a:solidFill>
                <a:srgbClr val="929DE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5"/>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1.Overall Revenue</a:t>
            </a:r>
            <a:endParaRPr/>
          </a:p>
        </p:txBody>
      </p:sp>
      <p:sp>
        <p:nvSpPr>
          <p:cNvPr id="102" name="Google Shape;102;p25"/>
          <p:cNvSpPr txBox="1"/>
          <p:nvPr>
            <p:ph idx="1" type="body"/>
          </p:nvPr>
        </p:nvSpPr>
        <p:spPr>
          <a:xfrm>
            <a:off x="311700" y="1152475"/>
            <a:ext cx="16020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500"/>
              <a:t>1.1 </a:t>
            </a:r>
            <a:endParaRPr sz="1500"/>
          </a:p>
          <a:p>
            <a:pPr indent="0" lvl="0" marL="0" rtl="0" algn="l">
              <a:spcBef>
                <a:spcPts val="1200"/>
              </a:spcBef>
              <a:spcAft>
                <a:spcPts val="0"/>
              </a:spcAft>
              <a:buNone/>
            </a:pPr>
            <a:r>
              <a:rPr lang="en" sz="1500"/>
              <a:t>We can initially see that there’s an overall positive trend and that most orders were successfully delivered. </a:t>
            </a:r>
            <a:endParaRPr sz="1500"/>
          </a:p>
          <a:p>
            <a:pPr indent="0" lvl="0" marL="0" rtl="0" algn="l">
              <a:spcBef>
                <a:spcPts val="1200"/>
              </a:spcBef>
              <a:spcAft>
                <a:spcPts val="1200"/>
              </a:spcAft>
              <a:buNone/>
            </a:pPr>
            <a:r>
              <a:rPr lang="en" sz="1500"/>
              <a:t>Most of the payments made were via credit card and the top 3 product categories are related to health/lifestyle</a:t>
            </a:r>
            <a:endParaRPr sz="1500"/>
          </a:p>
        </p:txBody>
      </p:sp>
      <p:pic>
        <p:nvPicPr>
          <p:cNvPr id="103" name="Google Shape;103;p25"/>
          <p:cNvPicPr preferRelativeResize="0"/>
          <p:nvPr/>
        </p:nvPicPr>
        <p:blipFill rotWithShape="1">
          <a:blip r:embed="rId3">
            <a:alphaModFix/>
          </a:blip>
          <a:srcRect b="68201" l="1990" r="57639" t="17811"/>
          <a:stretch/>
        </p:blipFill>
        <p:spPr>
          <a:xfrm>
            <a:off x="3500975" y="252325"/>
            <a:ext cx="4196102" cy="811900"/>
          </a:xfrm>
          <a:prstGeom prst="rect">
            <a:avLst/>
          </a:prstGeom>
          <a:noFill/>
          <a:ln>
            <a:noFill/>
          </a:ln>
        </p:spPr>
      </p:pic>
      <p:pic>
        <p:nvPicPr>
          <p:cNvPr id="104" name="Google Shape;104;p25"/>
          <p:cNvPicPr preferRelativeResize="0"/>
          <p:nvPr/>
        </p:nvPicPr>
        <p:blipFill rotWithShape="1">
          <a:blip r:embed="rId3">
            <a:alphaModFix/>
          </a:blip>
          <a:srcRect b="80292" l="57729" r="19322" t="3503"/>
          <a:stretch/>
        </p:blipFill>
        <p:spPr>
          <a:xfrm>
            <a:off x="6431287" y="3405375"/>
            <a:ext cx="2418787" cy="953701"/>
          </a:xfrm>
          <a:prstGeom prst="rect">
            <a:avLst/>
          </a:prstGeom>
          <a:noFill/>
          <a:ln>
            <a:noFill/>
          </a:ln>
        </p:spPr>
      </p:pic>
      <p:pic>
        <p:nvPicPr>
          <p:cNvPr id="105" name="Google Shape;105;p25"/>
          <p:cNvPicPr preferRelativeResize="0"/>
          <p:nvPr/>
        </p:nvPicPr>
        <p:blipFill rotWithShape="1">
          <a:blip r:embed="rId3">
            <a:alphaModFix/>
          </a:blip>
          <a:srcRect b="2618" l="42360" r="32504" t="34881"/>
          <a:stretch/>
        </p:blipFill>
        <p:spPr>
          <a:xfrm>
            <a:off x="2243375" y="2257350"/>
            <a:ext cx="1895450" cy="2631943"/>
          </a:xfrm>
          <a:prstGeom prst="rect">
            <a:avLst/>
          </a:prstGeom>
          <a:noFill/>
          <a:ln>
            <a:noFill/>
          </a:ln>
        </p:spPr>
      </p:pic>
      <p:pic>
        <p:nvPicPr>
          <p:cNvPr id="106" name="Google Shape;106;p25"/>
          <p:cNvPicPr preferRelativeResize="0"/>
          <p:nvPr/>
        </p:nvPicPr>
        <p:blipFill rotWithShape="1">
          <a:blip r:embed="rId3">
            <a:alphaModFix/>
          </a:blip>
          <a:srcRect b="2615" l="66918" r="2184" t="48772"/>
          <a:stretch/>
        </p:blipFill>
        <p:spPr>
          <a:xfrm>
            <a:off x="4138825" y="2875150"/>
            <a:ext cx="2292456" cy="2014151"/>
          </a:xfrm>
          <a:prstGeom prst="rect">
            <a:avLst/>
          </a:prstGeom>
          <a:noFill/>
          <a:ln>
            <a:noFill/>
          </a:ln>
        </p:spPr>
      </p:pic>
      <p:pic>
        <p:nvPicPr>
          <p:cNvPr id="107" name="Google Shape;107;p25"/>
          <p:cNvPicPr preferRelativeResize="0"/>
          <p:nvPr/>
        </p:nvPicPr>
        <p:blipFill rotWithShape="1">
          <a:blip r:embed="rId3">
            <a:alphaModFix/>
          </a:blip>
          <a:srcRect b="65598" l="42359" r="33080" t="19710"/>
          <a:stretch/>
        </p:blipFill>
        <p:spPr>
          <a:xfrm>
            <a:off x="2690925" y="1118200"/>
            <a:ext cx="2855099" cy="953701"/>
          </a:xfrm>
          <a:prstGeom prst="rect">
            <a:avLst/>
          </a:prstGeom>
          <a:noFill/>
          <a:ln>
            <a:noFill/>
          </a:ln>
        </p:spPr>
      </p:pic>
      <p:pic>
        <p:nvPicPr>
          <p:cNvPr id="108" name="Google Shape;108;p25"/>
          <p:cNvPicPr preferRelativeResize="0"/>
          <p:nvPr/>
        </p:nvPicPr>
        <p:blipFill rotWithShape="1">
          <a:blip r:embed="rId3">
            <a:alphaModFix/>
          </a:blip>
          <a:srcRect b="51226" l="67494" r="3075" t="19710"/>
          <a:stretch/>
        </p:blipFill>
        <p:spPr>
          <a:xfrm>
            <a:off x="5591725" y="1118207"/>
            <a:ext cx="3240582" cy="17870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3"/>
          <p:cNvPicPr preferRelativeResize="0"/>
          <p:nvPr/>
        </p:nvPicPr>
        <p:blipFill>
          <a:blip r:embed="rId3">
            <a:alphaModFix/>
          </a:blip>
          <a:stretch>
            <a:fillRect/>
          </a:stretch>
        </p:blipFill>
        <p:spPr>
          <a:xfrm>
            <a:off x="3479250" y="2875250"/>
            <a:ext cx="5353050" cy="1936900"/>
          </a:xfrm>
          <a:prstGeom prst="rect">
            <a:avLst/>
          </a:prstGeom>
          <a:noFill/>
          <a:ln>
            <a:noFill/>
          </a:ln>
        </p:spPr>
      </p:pic>
      <p:sp>
        <p:nvSpPr>
          <p:cNvPr id="262" name="Google Shape;262;p43"/>
          <p:cNvSpPr txBox="1"/>
          <p:nvPr/>
        </p:nvSpPr>
        <p:spPr>
          <a:xfrm>
            <a:off x="558850" y="3136025"/>
            <a:ext cx="2490300" cy="16278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Calibri"/>
                <a:ea typeface="Calibri"/>
                <a:cs typeface="Calibri"/>
                <a:sym typeface="Calibri"/>
              </a:rPr>
              <a:t>Here it shows Average Ratings by Order status which shows most delivered products was rated 4.16 whereas most cancel delivered scored  2.0 ratings</a:t>
            </a:r>
            <a:endParaRPr>
              <a:solidFill>
                <a:srgbClr val="666666"/>
              </a:solidFill>
              <a:latin typeface="Calibri"/>
              <a:ea typeface="Calibri"/>
              <a:cs typeface="Calibri"/>
              <a:sym typeface="Calibri"/>
            </a:endParaRPr>
          </a:p>
        </p:txBody>
      </p:sp>
      <p:sp>
        <p:nvSpPr>
          <p:cNvPr id="263" name="Google Shape;263;p43"/>
          <p:cNvSpPr txBox="1"/>
          <p:nvPr/>
        </p:nvSpPr>
        <p:spPr>
          <a:xfrm>
            <a:off x="6727775" y="1182800"/>
            <a:ext cx="2104500" cy="13890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Calibri"/>
                <a:ea typeface="Calibri"/>
                <a:cs typeface="Calibri"/>
                <a:sym typeface="Calibri"/>
              </a:rPr>
              <a:t>This shows Order percentage in terms of scoring where  most top 5 rating is 57.78 % and lowest rating is 11.51%</a:t>
            </a:r>
            <a:endParaRPr>
              <a:solidFill>
                <a:srgbClr val="666666"/>
              </a:solidFill>
              <a:latin typeface="Calibri"/>
              <a:ea typeface="Calibri"/>
              <a:cs typeface="Calibri"/>
              <a:sym typeface="Calibri"/>
            </a:endParaRPr>
          </a:p>
        </p:txBody>
      </p:sp>
      <p:sp>
        <p:nvSpPr>
          <p:cNvPr id="264" name="Google Shape;264;p43"/>
          <p:cNvSpPr/>
          <p:nvPr/>
        </p:nvSpPr>
        <p:spPr>
          <a:xfrm>
            <a:off x="3146850" y="3380175"/>
            <a:ext cx="332400" cy="47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5" name="Google Shape;265;p43"/>
          <p:cNvSpPr/>
          <p:nvPr/>
        </p:nvSpPr>
        <p:spPr>
          <a:xfrm>
            <a:off x="6093013" y="1760750"/>
            <a:ext cx="585900" cy="471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6" name="Google Shape;266;p43"/>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650">
              <a:solidFill>
                <a:srgbClr val="929DEA"/>
              </a:solidFill>
            </a:endParaRPr>
          </a:p>
        </p:txBody>
      </p:sp>
      <p:pic>
        <p:nvPicPr>
          <p:cNvPr id="267" name="Google Shape;267;p43"/>
          <p:cNvPicPr preferRelativeResize="0"/>
          <p:nvPr/>
        </p:nvPicPr>
        <p:blipFill>
          <a:blip r:embed="rId4">
            <a:alphaModFix/>
          </a:blip>
          <a:stretch>
            <a:fillRect/>
          </a:stretch>
        </p:blipFill>
        <p:spPr>
          <a:xfrm>
            <a:off x="558850" y="1140150"/>
            <a:ext cx="5485301" cy="14880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4"/>
          <p:cNvPicPr preferRelativeResize="0"/>
          <p:nvPr/>
        </p:nvPicPr>
        <p:blipFill>
          <a:blip r:embed="rId3">
            <a:alphaModFix/>
          </a:blip>
          <a:stretch>
            <a:fillRect/>
          </a:stretch>
        </p:blipFill>
        <p:spPr>
          <a:xfrm>
            <a:off x="378300" y="1317275"/>
            <a:ext cx="8387399" cy="2769400"/>
          </a:xfrm>
          <a:prstGeom prst="rect">
            <a:avLst/>
          </a:prstGeom>
          <a:noFill/>
          <a:ln>
            <a:noFill/>
          </a:ln>
        </p:spPr>
      </p:pic>
      <p:sp>
        <p:nvSpPr>
          <p:cNvPr id="273" name="Google Shape;273;p44"/>
          <p:cNvSpPr txBox="1"/>
          <p:nvPr/>
        </p:nvSpPr>
        <p:spPr>
          <a:xfrm>
            <a:off x="1323850" y="4259125"/>
            <a:ext cx="6348000" cy="4884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66666"/>
                </a:solidFill>
                <a:latin typeface="Calibri"/>
                <a:ea typeface="Calibri"/>
                <a:cs typeface="Calibri"/>
                <a:sym typeface="Calibri"/>
              </a:rPr>
              <a:t>Most  top Product ratings depend upon faster delivery</a:t>
            </a:r>
            <a:endParaRPr b="1" sz="1900">
              <a:solidFill>
                <a:srgbClr val="666666"/>
              </a:solidFill>
              <a:latin typeface="Calibri"/>
              <a:ea typeface="Calibri"/>
              <a:cs typeface="Calibri"/>
              <a:sym typeface="Calibri"/>
            </a:endParaRPr>
          </a:p>
        </p:txBody>
      </p:sp>
      <p:sp>
        <p:nvSpPr>
          <p:cNvPr id="274" name="Google Shape;274;p44"/>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650">
              <a:solidFill>
                <a:srgbClr val="929DE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5"/>
          <p:cNvPicPr preferRelativeResize="0"/>
          <p:nvPr/>
        </p:nvPicPr>
        <p:blipFill>
          <a:blip r:embed="rId3">
            <a:alphaModFix/>
          </a:blip>
          <a:stretch>
            <a:fillRect/>
          </a:stretch>
        </p:blipFill>
        <p:spPr>
          <a:xfrm>
            <a:off x="481200" y="1105725"/>
            <a:ext cx="8351099" cy="2932050"/>
          </a:xfrm>
          <a:prstGeom prst="rect">
            <a:avLst/>
          </a:prstGeom>
          <a:noFill/>
          <a:ln>
            <a:noFill/>
          </a:ln>
        </p:spPr>
      </p:pic>
      <p:sp>
        <p:nvSpPr>
          <p:cNvPr id="280" name="Google Shape;280;p45"/>
          <p:cNvSpPr txBox="1"/>
          <p:nvPr/>
        </p:nvSpPr>
        <p:spPr>
          <a:xfrm>
            <a:off x="1323850" y="4259125"/>
            <a:ext cx="6348000" cy="488400"/>
          </a:xfrm>
          <a:prstGeom prst="rect">
            <a:avLst/>
          </a:prstGeom>
          <a:noFill/>
          <a:ln cap="flat" cmpd="sng" w="9525">
            <a:solidFill>
              <a:srgbClr val="0000FF"/>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66666"/>
                </a:solidFill>
                <a:latin typeface="Calibri"/>
                <a:ea typeface="Calibri"/>
                <a:cs typeface="Calibri"/>
                <a:sym typeface="Calibri"/>
              </a:rPr>
              <a:t>Most  low Product ratings depend upon delayed delivery</a:t>
            </a:r>
            <a:endParaRPr b="1" sz="1900">
              <a:solidFill>
                <a:srgbClr val="666666"/>
              </a:solidFill>
              <a:latin typeface="Calibri"/>
              <a:ea typeface="Calibri"/>
              <a:cs typeface="Calibri"/>
              <a:sym typeface="Calibri"/>
            </a:endParaRPr>
          </a:p>
        </p:txBody>
      </p:sp>
      <p:sp>
        <p:nvSpPr>
          <p:cNvPr id="281" name="Google Shape;281;p45"/>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650">
              <a:solidFill>
                <a:srgbClr val="929DE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6"/>
          <p:cNvPicPr preferRelativeResize="0"/>
          <p:nvPr/>
        </p:nvPicPr>
        <p:blipFill>
          <a:blip r:embed="rId3">
            <a:alphaModFix/>
          </a:blip>
          <a:stretch>
            <a:fillRect/>
          </a:stretch>
        </p:blipFill>
        <p:spPr>
          <a:xfrm>
            <a:off x="6565000" y="1612050"/>
            <a:ext cx="1981200" cy="2093650"/>
          </a:xfrm>
          <a:prstGeom prst="rect">
            <a:avLst/>
          </a:prstGeom>
          <a:noFill/>
          <a:ln>
            <a:noFill/>
          </a:ln>
        </p:spPr>
      </p:pic>
      <p:sp>
        <p:nvSpPr>
          <p:cNvPr id="287" name="Google Shape;287;p46"/>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650">
              <a:solidFill>
                <a:srgbClr val="929DEA"/>
              </a:solidFill>
            </a:endParaRPr>
          </a:p>
        </p:txBody>
      </p:sp>
      <p:pic>
        <p:nvPicPr>
          <p:cNvPr id="288" name="Google Shape;288;p46"/>
          <p:cNvPicPr preferRelativeResize="0"/>
          <p:nvPr/>
        </p:nvPicPr>
        <p:blipFill>
          <a:blip r:embed="rId4">
            <a:alphaModFix/>
          </a:blip>
          <a:stretch>
            <a:fillRect/>
          </a:stretch>
        </p:blipFill>
        <p:spPr>
          <a:xfrm>
            <a:off x="510000" y="1313000"/>
            <a:ext cx="5765476" cy="294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7"/>
          <p:cNvPicPr preferRelativeResize="0"/>
          <p:nvPr/>
        </p:nvPicPr>
        <p:blipFill>
          <a:blip r:embed="rId3">
            <a:alphaModFix/>
          </a:blip>
          <a:stretch>
            <a:fillRect/>
          </a:stretch>
        </p:blipFill>
        <p:spPr>
          <a:xfrm>
            <a:off x="6110763" y="1700213"/>
            <a:ext cx="2619375" cy="1743075"/>
          </a:xfrm>
          <a:prstGeom prst="rect">
            <a:avLst/>
          </a:prstGeom>
          <a:noFill/>
          <a:ln>
            <a:noFill/>
          </a:ln>
        </p:spPr>
      </p:pic>
      <p:sp>
        <p:nvSpPr>
          <p:cNvPr id="294" name="Google Shape;294;p47"/>
          <p:cNvSpPr txBox="1"/>
          <p:nvPr/>
        </p:nvSpPr>
        <p:spPr>
          <a:xfrm>
            <a:off x="1127800" y="303850"/>
            <a:ext cx="7031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50">
                <a:solidFill>
                  <a:srgbClr val="929DEA"/>
                </a:solidFill>
                <a:latin typeface="Calibri"/>
                <a:ea typeface="Calibri"/>
                <a:cs typeface="Calibri"/>
                <a:sym typeface="Calibri"/>
              </a:rPr>
              <a:t>3.</a:t>
            </a:r>
            <a:r>
              <a:rPr b="1" lang="en" sz="1550">
                <a:solidFill>
                  <a:srgbClr val="929DEA"/>
                </a:solidFill>
                <a:latin typeface="Calibri"/>
                <a:ea typeface="Calibri"/>
                <a:cs typeface="Calibri"/>
                <a:sym typeface="Calibri"/>
              </a:rPr>
              <a:t>OPTIMIZING DELIVERY PERFORMANCE</a:t>
            </a:r>
            <a:endParaRPr b="1" sz="1550">
              <a:solidFill>
                <a:srgbClr val="929DE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650">
              <a:solidFill>
                <a:srgbClr val="929DEA"/>
              </a:solidFill>
            </a:endParaRPr>
          </a:p>
        </p:txBody>
      </p:sp>
      <p:pic>
        <p:nvPicPr>
          <p:cNvPr id="295" name="Google Shape;295;p47"/>
          <p:cNvPicPr preferRelativeResize="0"/>
          <p:nvPr/>
        </p:nvPicPr>
        <p:blipFill>
          <a:blip r:embed="rId4">
            <a:alphaModFix/>
          </a:blip>
          <a:stretch>
            <a:fillRect/>
          </a:stretch>
        </p:blipFill>
        <p:spPr>
          <a:xfrm>
            <a:off x="477451" y="1123700"/>
            <a:ext cx="5546000" cy="3299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3432301" y="215150"/>
            <a:ext cx="25365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F27CF"/>
                </a:solidFill>
              </a:rPr>
              <a:t>4. </a:t>
            </a:r>
            <a:r>
              <a:rPr lang="en">
                <a:solidFill>
                  <a:srgbClr val="0F27CF"/>
                </a:solidFill>
              </a:rPr>
              <a:t>Payments Report </a:t>
            </a:r>
            <a:endParaRPr>
              <a:solidFill>
                <a:srgbClr val="0F27CF"/>
              </a:solidFill>
            </a:endParaRPr>
          </a:p>
        </p:txBody>
      </p:sp>
      <p:sp>
        <p:nvSpPr>
          <p:cNvPr id="301" name="Google Shape;301;p48"/>
          <p:cNvSpPr txBox="1"/>
          <p:nvPr/>
        </p:nvSpPr>
        <p:spPr>
          <a:xfrm>
            <a:off x="969300" y="2278775"/>
            <a:ext cx="6344400" cy="346200"/>
          </a:xfrm>
          <a:prstGeom prst="rect">
            <a:avLst/>
          </a:prstGeom>
          <a:noFill/>
          <a:ln>
            <a:noFill/>
          </a:ln>
        </p:spPr>
        <p:txBody>
          <a:bodyPr anchorCtr="0" anchor="t" bIns="91425" lIns="91425" spcFirstLastPara="1" rIns="91425" wrap="square" tIns="91425">
            <a:spAutoFit/>
          </a:bodyPr>
          <a:lstStyle/>
          <a:p>
            <a:pPr indent="-228600" lvl="0" marL="457200" marR="0" rtl="0" algn="l">
              <a:lnSpc>
                <a:spcPct val="115000"/>
              </a:lnSpc>
              <a:spcBef>
                <a:spcPts val="1200"/>
              </a:spcBef>
              <a:spcAft>
                <a:spcPts val="0"/>
              </a:spcAft>
              <a:buClr>
                <a:schemeClr val="dk1"/>
              </a:buClr>
              <a:buSzPts val="1050"/>
              <a:buFont typeface="Arial"/>
              <a:buNone/>
            </a:pPr>
            <a:r>
              <a:t/>
            </a:r>
            <a:endParaRPr b="0" i="0" sz="1050" u="none" cap="none" strike="noStrike">
              <a:solidFill>
                <a:schemeClr val="dk1"/>
              </a:solidFill>
              <a:latin typeface="Arial"/>
              <a:ea typeface="Arial"/>
              <a:cs typeface="Arial"/>
              <a:sym typeface="Arial"/>
            </a:endParaRPr>
          </a:p>
        </p:txBody>
      </p:sp>
      <p:pic>
        <p:nvPicPr>
          <p:cNvPr id="302" name="Google Shape;302;p48"/>
          <p:cNvPicPr preferRelativeResize="0"/>
          <p:nvPr/>
        </p:nvPicPr>
        <p:blipFill rotWithShape="1">
          <a:blip r:embed="rId3">
            <a:alphaModFix/>
          </a:blip>
          <a:srcRect b="20359" l="2274" r="36585" t="18645"/>
          <a:stretch/>
        </p:blipFill>
        <p:spPr>
          <a:xfrm>
            <a:off x="1776761" y="1056370"/>
            <a:ext cx="5590478" cy="31372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969300" y="252325"/>
            <a:ext cx="7863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200"/>
              <a:buNone/>
            </a:pPr>
            <a:br>
              <a:rPr lang="en" u="sng">
                <a:solidFill>
                  <a:srgbClr val="0000FF"/>
                </a:solidFill>
              </a:rPr>
            </a:br>
            <a:br>
              <a:rPr lang="en" u="sng">
                <a:solidFill>
                  <a:srgbClr val="0000FF"/>
                </a:solidFill>
              </a:rPr>
            </a:br>
            <a:r>
              <a:rPr lang="en" u="sng">
                <a:solidFill>
                  <a:srgbClr val="0000FF"/>
                </a:solidFill>
              </a:rPr>
              <a:t> </a:t>
            </a:r>
            <a:endParaRPr/>
          </a:p>
        </p:txBody>
      </p:sp>
      <p:pic>
        <p:nvPicPr>
          <p:cNvPr id="308" name="Google Shape;308;p49"/>
          <p:cNvPicPr preferRelativeResize="0"/>
          <p:nvPr/>
        </p:nvPicPr>
        <p:blipFill rotWithShape="1">
          <a:blip r:embed="rId3">
            <a:alphaModFix/>
          </a:blip>
          <a:srcRect b="47376" l="3981" r="62950" t="28477"/>
          <a:stretch/>
        </p:blipFill>
        <p:spPr>
          <a:xfrm>
            <a:off x="535257" y="996176"/>
            <a:ext cx="4085549" cy="1635512"/>
          </a:xfrm>
          <a:prstGeom prst="rect">
            <a:avLst/>
          </a:prstGeom>
          <a:noFill/>
          <a:ln>
            <a:noFill/>
          </a:ln>
        </p:spPr>
      </p:pic>
      <p:pic>
        <p:nvPicPr>
          <p:cNvPr id="309" name="Google Shape;309;p49"/>
          <p:cNvPicPr preferRelativeResize="0"/>
          <p:nvPr/>
        </p:nvPicPr>
        <p:blipFill rotWithShape="1">
          <a:blip r:embed="rId4">
            <a:alphaModFix/>
          </a:blip>
          <a:srcRect b="23955" l="4402" r="68737" t="54243"/>
          <a:stretch/>
        </p:blipFill>
        <p:spPr>
          <a:xfrm>
            <a:off x="535257" y="2802839"/>
            <a:ext cx="3730128" cy="1635511"/>
          </a:xfrm>
          <a:prstGeom prst="rect">
            <a:avLst/>
          </a:prstGeom>
          <a:noFill/>
          <a:ln>
            <a:noFill/>
          </a:ln>
        </p:spPr>
      </p:pic>
      <p:sp>
        <p:nvSpPr>
          <p:cNvPr id="310" name="Google Shape;310;p49"/>
          <p:cNvSpPr txBox="1"/>
          <p:nvPr/>
        </p:nvSpPr>
        <p:spPr>
          <a:xfrm>
            <a:off x="2286000" y="288290"/>
            <a:ext cx="4572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 sz="2000">
                <a:solidFill>
                  <a:srgbClr val="0F27CF"/>
                </a:solidFill>
                <a:latin typeface="Calibri"/>
                <a:ea typeface="Calibri"/>
                <a:cs typeface="Calibri"/>
                <a:sym typeface="Calibri"/>
              </a:rPr>
              <a:t>4. </a:t>
            </a:r>
            <a:r>
              <a:rPr b="0" i="0" lang="en" sz="2000" u="none" cap="none" strike="noStrike">
                <a:solidFill>
                  <a:srgbClr val="0F27CF"/>
                </a:solidFill>
                <a:latin typeface="Calibri"/>
                <a:ea typeface="Calibri"/>
                <a:cs typeface="Calibri"/>
                <a:sym typeface="Calibri"/>
              </a:rPr>
              <a:t>Average of Payment Values according to Payment Type</a:t>
            </a:r>
            <a:endParaRPr b="0" i="0" sz="2000" u="none" cap="none" strike="noStrike">
              <a:solidFill>
                <a:srgbClr val="0F27CF"/>
              </a:solidFill>
              <a:latin typeface="Calibri"/>
              <a:ea typeface="Calibri"/>
              <a:cs typeface="Calibri"/>
              <a:sym typeface="Calibri"/>
            </a:endParaRPr>
          </a:p>
        </p:txBody>
      </p:sp>
      <p:sp>
        <p:nvSpPr>
          <p:cNvPr id="311" name="Google Shape;311;p49"/>
          <p:cNvSpPr txBox="1"/>
          <p:nvPr/>
        </p:nvSpPr>
        <p:spPr>
          <a:xfrm>
            <a:off x="5426927" y="1731242"/>
            <a:ext cx="3181800" cy="1816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FF"/>
              </a:buClr>
              <a:buSzPts val="1400"/>
              <a:buFont typeface="Arial"/>
              <a:buChar char="•"/>
            </a:pPr>
            <a:r>
              <a:rPr b="0" i="0" lang="en" sz="1400" u="none" cap="none" strike="noStrike">
                <a:solidFill>
                  <a:srgbClr val="0000FF"/>
                </a:solidFill>
                <a:latin typeface="Arial"/>
                <a:ea typeface="Arial"/>
                <a:cs typeface="Arial"/>
                <a:sym typeface="Arial"/>
              </a:rPr>
              <a:t>The most used payment type is a credit card. On average a value of R$163.32 is made per transaction</a:t>
            </a:r>
            <a:endParaRPr/>
          </a:p>
          <a:p>
            <a:pPr indent="-196850" lvl="0" marL="285750" marR="0" rtl="0" algn="l">
              <a:lnSpc>
                <a:spcPct val="100000"/>
              </a:lnSpc>
              <a:spcBef>
                <a:spcPts val="0"/>
              </a:spcBef>
              <a:spcAft>
                <a:spcPts val="0"/>
              </a:spcAft>
              <a:buClr>
                <a:srgbClr val="0000FF"/>
              </a:buClr>
              <a:buSzPts val="1400"/>
              <a:buFont typeface="Arial"/>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FF"/>
              </a:solidFill>
              <a:latin typeface="Arial"/>
              <a:ea typeface="Arial"/>
              <a:cs typeface="Arial"/>
              <a:sym typeface="Arial"/>
            </a:endParaRPr>
          </a:p>
          <a:p>
            <a:pPr indent="-285750" lvl="0" marL="285750" marR="0" rtl="0" algn="l">
              <a:lnSpc>
                <a:spcPct val="100000"/>
              </a:lnSpc>
              <a:spcBef>
                <a:spcPts val="0"/>
              </a:spcBef>
              <a:spcAft>
                <a:spcPts val="0"/>
              </a:spcAft>
              <a:buClr>
                <a:srgbClr val="0000FF"/>
              </a:buClr>
              <a:buSzPts val="1400"/>
              <a:buFont typeface="Arial"/>
              <a:buChar char="•"/>
            </a:pPr>
            <a:r>
              <a:rPr b="0" i="0" lang="en" sz="1400" u="none" cap="none" strike="noStrike">
                <a:solidFill>
                  <a:srgbClr val="0000FF"/>
                </a:solidFill>
                <a:latin typeface="Arial"/>
                <a:ea typeface="Arial"/>
                <a:cs typeface="Arial"/>
                <a:sym typeface="Arial"/>
              </a:rPr>
              <a:t>On average 12.7% of payments are made using vouchers. It is the least used payment type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0"/>
          <p:cNvSpPr txBox="1"/>
          <p:nvPr>
            <p:ph type="title"/>
          </p:nvPr>
        </p:nvSpPr>
        <p:spPr>
          <a:xfrm>
            <a:off x="969300" y="357068"/>
            <a:ext cx="7863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200"/>
              <a:buNone/>
            </a:pPr>
            <a:br>
              <a:rPr lang="en">
                <a:solidFill>
                  <a:srgbClr val="0F27CF"/>
                </a:solidFill>
                <a:latin typeface="Calibri"/>
                <a:ea typeface="Calibri"/>
                <a:cs typeface="Calibri"/>
                <a:sym typeface="Calibri"/>
              </a:rPr>
            </a:br>
            <a:r>
              <a:rPr lang="en">
                <a:solidFill>
                  <a:srgbClr val="0F27CF"/>
                </a:solidFill>
                <a:latin typeface="Calibri"/>
                <a:ea typeface="Calibri"/>
                <a:cs typeface="Calibri"/>
                <a:sym typeface="Calibri"/>
              </a:rPr>
              <a:t>4. </a:t>
            </a:r>
            <a:r>
              <a:rPr lang="en">
                <a:solidFill>
                  <a:srgbClr val="0F27CF"/>
                </a:solidFill>
              </a:rPr>
              <a:t>Payment Installments</a:t>
            </a:r>
            <a:br>
              <a:rPr lang="en">
                <a:solidFill>
                  <a:srgbClr val="0F27CF"/>
                </a:solidFill>
                <a:latin typeface="Calibri"/>
                <a:ea typeface="Calibri"/>
                <a:cs typeface="Calibri"/>
                <a:sym typeface="Calibri"/>
              </a:rPr>
            </a:br>
            <a:endParaRPr>
              <a:solidFill>
                <a:srgbClr val="0F27CF"/>
              </a:solidFill>
            </a:endParaRPr>
          </a:p>
        </p:txBody>
      </p:sp>
      <p:pic>
        <p:nvPicPr>
          <p:cNvPr id="317" name="Google Shape;317;p50"/>
          <p:cNvPicPr preferRelativeResize="0"/>
          <p:nvPr/>
        </p:nvPicPr>
        <p:blipFill rotWithShape="1">
          <a:blip r:embed="rId3">
            <a:alphaModFix/>
          </a:blip>
          <a:srcRect b="51437" l="4146" r="64228" t="29195"/>
          <a:stretch/>
        </p:blipFill>
        <p:spPr>
          <a:xfrm>
            <a:off x="453482" y="1262334"/>
            <a:ext cx="3575827" cy="1598341"/>
          </a:xfrm>
          <a:prstGeom prst="rect">
            <a:avLst/>
          </a:prstGeom>
          <a:noFill/>
          <a:ln>
            <a:noFill/>
          </a:ln>
        </p:spPr>
      </p:pic>
      <p:pic>
        <p:nvPicPr>
          <p:cNvPr id="318" name="Google Shape;318;p50"/>
          <p:cNvPicPr preferRelativeResize="0"/>
          <p:nvPr/>
        </p:nvPicPr>
        <p:blipFill rotWithShape="1">
          <a:blip r:embed="rId4">
            <a:alphaModFix/>
          </a:blip>
          <a:srcRect b="26330" l="3853" r="69008" t="50000"/>
          <a:stretch/>
        </p:blipFill>
        <p:spPr>
          <a:xfrm>
            <a:off x="453482" y="2970534"/>
            <a:ext cx="3471749" cy="1703336"/>
          </a:xfrm>
          <a:prstGeom prst="rect">
            <a:avLst/>
          </a:prstGeom>
          <a:noFill/>
          <a:ln>
            <a:noFill/>
          </a:ln>
        </p:spPr>
      </p:pic>
      <p:pic>
        <p:nvPicPr>
          <p:cNvPr id="319" name="Google Shape;319;p50"/>
          <p:cNvPicPr preferRelativeResize="0"/>
          <p:nvPr/>
        </p:nvPicPr>
        <p:blipFill rotWithShape="1">
          <a:blip r:embed="rId4">
            <a:alphaModFix/>
          </a:blip>
          <a:srcRect b="51010" l="34796" r="39105" t="24855"/>
          <a:stretch/>
        </p:blipFill>
        <p:spPr>
          <a:xfrm>
            <a:off x="4963599" y="1262334"/>
            <a:ext cx="3072715" cy="1598341"/>
          </a:xfrm>
          <a:prstGeom prst="rect">
            <a:avLst/>
          </a:prstGeom>
          <a:noFill/>
          <a:ln>
            <a:noFill/>
          </a:ln>
        </p:spPr>
      </p:pic>
      <p:pic>
        <p:nvPicPr>
          <p:cNvPr id="320" name="Google Shape;320;p50"/>
          <p:cNvPicPr preferRelativeResize="0"/>
          <p:nvPr/>
        </p:nvPicPr>
        <p:blipFill rotWithShape="1">
          <a:blip r:embed="rId5">
            <a:alphaModFix/>
          </a:blip>
          <a:srcRect b="24541" l="11463" r="66992" t="66920"/>
          <a:stretch/>
        </p:blipFill>
        <p:spPr>
          <a:xfrm>
            <a:off x="1092819" y="3822202"/>
            <a:ext cx="2713464" cy="604876"/>
          </a:xfrm>
          <a:prstGeom prst="rect">
            <a:avLst/>
          </a:prstGeom>
          <a:noFill/>
          <a:ln>
            <a:noFill/>
          </a:ln>
        </p:spPr>
      </p:pic>
      <p:sp>
        <p:nvSpPr>
          <p:cNvPr id="321" name="Google Shape;321;p50"/>
          <p:cNvSpPr txBox="1"/>
          <p:nvPr/>
        </p:nvSpPr>
        <p:spPr>
          <a:xfrm>
            <a:off x="4564566" y="2860675"/>
            <a:ext cx="4267800" cy="1816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FF"/>
              </a:buClr>
              <a:buSzPts val="1400"/>
              <a:buFont typeface="Arial"/>
              <a:buChar char="•"/>
            </a:pPr>
            <a:r>
              <a:rPr b="0" i="0" lang="en" sz="1400" u="none" cap="none" strike="noStrike">
                <a:solidFill>
                  <a:srgbClr val="0000FF"/>
                </a:solidFill>
                <a:latin typeface="Arial"/>
                <a:ea typeface="Arial"/>
                <a:cs typeface="Arial"/>
                <a:sym typeface="Arial"/>
              </a:rPr>
              <a:t>The most popular payment instalment length is 1 with a payment value of over R$</a:t>
            </a:r>
            <a:r>
              <a:rPr lang="en">
                <a:solidFill>
                  <a:srgbClr val="0000FF"/>
                </a:solidFill>
              </a:rPr>
              <a:t> </a:t>
            </a:r>
            <a:r>
              <a:rPr b="0" i="0" lang="en" sz="1400" u="none" cap="none" strike="noStrike">
                <a:solidFill>
                  <a:srgbClr val="0000FF"/>
                </a:solidFill>
                <a:latin typeface="Arial"/>
                <a:ea typeface="Arial"/>
                <a:cs typeface="Arial"/>
                <a:sym typeface="Arial"/>
              </a:rPr>
              <a:t>5 million</a:t>
            </a:r>
            <a:endParaRPr/>
          </a:p>
          <a:p>
            <a:pPr indent="-196850" lvl="0" marL="285750" marR="0" rtl="0" algn="l">
              <a:lnSpc>
                <a:spcPct val="100000"/>
              </a:lnSpc>
              <a:spcBef>
                <a:spcPts val="0"/>
              </a:spcBef>
              <a:spcAft>
                <a:spcPts val="0"/>
              </a:spcAft>
              <a:buClr>
                <a:srgbClr val="0000FF"/>
              </a:buClr>
              <a:buSzPts val="1400"/>
              <a:buFont typeface="Arial"/>
              <a:buNone/>
            </a:pPr>
            <a:r>
              <a:t/>
            </a:r>
            <a:endParaRPr b="0" i="0" sz="1400" u="none" cap="none" strike="noStrike">
              <a:solidFill>
                <a:srgbClr val="0000FF"/>
              </a:solidFill>
              <a:latin typeface="Arial"/>
              <a:ea typeface="Arial"/>
              <a:cs typeface="Arial"/>
              <a:sym typeface="Arial"/>
            </a:endParaRPr>
          </a:p>
          <a:p>
            <a:pPr indent="-285750" lvl="0" marL="285750" marR="0" rtl="0" algn="l">
              <a:lnSpc>
                <a:spcPct val="100000"/>
              </a:lnSpc>
              <a:spcBef>
                <a:spcPts val="0"/>
              </a:spcBef>
              <a:spcAft>
                <a:spcPts val="0"/>
              </a:spcAft>
              <a:buClr>
                <a:srgbClr val="0000FF"/>
              </a:buClr>
              <a:buSzPts val="1400"/>
              <a:buFont typeface="Arial"/>
              <a:buChar char="•"/>
            </a:pPr>
            <a:r>
              <a:rPr b="0" i="0" lang="en" sz="1400" u="none" cap="none" strike="noStrike">
                <a:solidFill>
                  <a:srgbClr val="0000FF"/>
                </a:solidFill>
                <a:latin typeface="Arial"/>
                <a:ea typeface="Arial"/>
                <a:cs typeface="Arial"/>
                <a:sym typeface="Arial"/>
              </a:rPr>
              <a:t>Instalment payments of 10 are the 2</a:t>
            </a:r>
            <a:r>
              <a:rPr b="0" baseline="30000" i="0" lang="en" sz="1400" u="none" cap="none" strike="noStrike">
                <a:solidFill>
                  <a:srgbClr val="0000FF"/>
                </a:solidFill>
                <a:latin typeface="Arial"/>
                <a:ea typeface="Arial"/>
                <a:cs typeface="Arial"/>
                <a:sym typeface="Arial"/>
              </a:rPr>
              <a:t>nd</a:t>
            </a:r>
            <a:r>
              <a:rPr b="0" i="0" lang="en" sz="1400" u="none" cap="none" strike="noStrike">
                <a:solidFill>
                  <a:srgbClr val="0000FF"/>
                </a:solidFill>
                <a:latin typeface="Arial"/>
                <a:ea typeface="Arial"/>
                <a:cs typeface="Arial"/>
                <a:sym typeface="Arial"/>
              </a:rPr>
              <a:t> highest with a payment value of </a:t>
            </a:r>
            <a:r>
              <a:rPr lang="en">
                <a:solidFill>
                  <a:srgbClr val="0000FF"/>
                </a:solidFill>
              </a:rPr>
              <a:t>over </a:t>
            </a:r>
            <a:r>
              <a:rPr b="0" i="0" lang="en" sz="1400" u="none" cap="none" strike="noStrike">
                <a:solidFill>
                  <a:srgbClr val="0000FF"/>
                </a:solidFill>
                <a:latin typeface="Arial"/>
                <a:ea typeface="Arial"/>
                <a:cs typeface="Arial"/>
                <a:sym typeface="Arial"/>
              </a:rPr>
              <a:t>R$ 2,000,000</a:t>
            </a:r>
            <a:endParaRPr/>
          </a:p>
          <a:p>
            <a:pPr indent="-196850" lvl="0" marL="285750" marR="0" rtl="0" algn="l">
              <a:lnSpc>
                <a:spcPct val="100000"/>
              </a:lnSpc>
              <a:spcBef>
                <a:spcPts val="0"/>
              </a:spcBef>
              <a:spcAft>
                <a:spcPts val="0"/>
              </a:spcAft>
              <a:buClr>
                <a:srgbClr val="0000FF"/>
              </a:buClr>
              <a:buSzPts val="1400"/>
              <a:buFont typeface="Arial"/>
              <a:buNone/>
            </a:pPr>
            <a:r>
              <a:t/>
            </a:r>
            <a:endParaRPr b="0" i="0" sz="1400" u="none" cap="none" strike="noStrike">
              <a:solidFill>
                <a:srgbClr val="0000FF"/>
              </a:solidFill>
              <a:latin typeface="Arial"/>
              <a:ea typeface="Arial"/>
              <a:cs typeface="Arial"/>
              <a:sym typeface="Arial"/>
            </a:endParaRPr>
          </a:p>
          <a:p>
            <a:pPr indent="-285750" lvl="0" marL="285750" marR="0" rtl="0" algn="l">
              <a:lnSpc>
                <a:spcPct val="100000"/>
              </a:lnSpc>
              <a:spcBef>
                <a:spcPts val="0"/>
              </a:spcBef>
              <a:spcAft>
                <a:spcPts val="0"/>
              </a:spcAft>
              <a:buClr>
                <a:srgbClr val="0000FF"/>
              </a:buClr>
              <a:buSzPts val="1400"/>
              <a:buFont typeface="Arial"/>
              <a:buChar char="•"/>
            </a:pPr>
            <a:r>
              <a:rPr b="0" i="0" lang="en" sz="1400" u="none" cap="none" strike="noStrike">
                <a:solidFill>
                  <a:srgbClr val="0000FF"/>
                </a:solidFill>
                <a:latin typeface="Arial"/>
                <a:ea typeface="Arial"/>
                <a:cs typeface="Arial"/>
                <a:sym typeface="Arial"/>
              </a:rPr>
              <a:t>Instalment Range 10-22 is selected for over 5000 orders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969300" y="252325"/>
            <a:ext cx="7863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rgbClr val="0F27CF"/>
                </a:solidFill>
              </a:rPr>
              <a:t>4. </a:t>
            </a:r>
            <a:r>
              <a:rPr i="0" lang="en">
                <a:solidFill>
                  <a:srgbClr val="0F27CF"/>
                </a:solidFill>
              </a:rPr>
              <a:t>Most Popular Product Categories &amp; Payment Type</a:t>
            </a:r>
            <a:endParaRPr>
              <a:solidFill>
                <a:srgbClr val="0F27CF"/>
              </a:solidFill>
            </a:endParaRPr>
          </a:p>
        </p:txBody>
      </p:sp>
      <p:sp>
        <p:nvSpPr>
          <p:cNvPr id="327" name="Google Shape;327;p51"/>
          <p:cNvSpPr txBox="1"/>
          <p:nvPr>
            <p:ph idx="1" type="body"/>
          </p:nvPr>
        </p:nvSpPr>
        <p:spPr>
          <a:xfrm>
            <a:off x="311700" y="1152475"/>
            <a:ext cx="8224800" cy="35460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t/>
            </a:r>
            <a:endParaRPr/>
          </a:p>
        </p:txBody>
      </p:sp>
      <p:pic>
        <p:nvPicPr>
          <p:cNvPr id="328" name="Google Shape;328;p51"/>
          <p:cNvPicPr preferRelativeResize="0"/>
          <p:nvPr/>
        </p:nvPicPr>
        <p:blipFill rotWithShape="1">
          <a:blip r:embed="rId3">
            <a:alphaModFix/>
          </a:blip>
          <a:srcRect b="20069" l="2584" r="53006" t="30787"/>
          <a:stretch/>
        </p:blipFill>
        <p:spPr>
          <a:xfrm>
            <a:off x="311700" y="1152475"/>
            <a:ext cx="2892418" cy="1800387"/>
          </a:xfrm>
          <a:prstGeom prst="rect">
            <a:avLst/>
          </a:prstGeom>
          <a:noFill/>
          <a:ln>
            <a:noFill/>
          </a:ln>
        </p:spPr>
      </p:pic>
      <p:pic>
        <p:nvPicPr>
          <p:cNvPr id="329" name="Google Shape;329;p51"/>
          <p:cNvPicPr preferRelativeResize="0"/>
          <p:nvPr/>
        </p:nvPicPr>
        <p:blipFill rotWithShape="1">
          <a:blip r:embed="rId4">
            <a:alphaModFix/>
          </a:blip>
          <a:srcRect b="20213" l="2721" r="52598" t="32811"/>
          <a:stretch/>
        </p:blipFill>
        <p:spPr>
          <a:xfrm>
            <a:off x="4624038" y="1152475"/>
            <a:ext cx="3844162" cy="2273368"/>
          </a:xfrm>
          <a:prstGeom prst="rect">
            <a:avLst/>
          </a:prstGeom>
          <a:noFill/>
          <a:ln>
            <a:noFill/>
          </a:ln>
        </p:spPr>
      </p:pic>
      <p:sp>
        <p:nvSpPr>
          <p:cNvPr id="330" name="Google Shape;330;p51"/>
          <p:cNvSpPr txBox="1"/>
          <p:nvPr/>
        </p:nvSpPr>
        <p:spPr>
          <a:xfrm>
            <a:off x="523839" y="3065507"/>
            <a:ext cx="2468100" cy="1693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FF"/>
              </a:buClr>
              <a:buSzPts val="1400"/>
              <a:buFont typeface="Arial"/>
              <a:buChar char="•"/>
            </a:pPr>
            <a:r>
              <a:rPr b="0" i="0" lang="en" sz="1400" u="none" cap="none" strike="noStrike">
                <a:solidFill>
                  <a:srgbClr val="0F27CF"/>
                </a:solidFill>
                <a:latin typeface="Arial"/>
                <a:ea typeface="Arial"/>
                <a:cs typeface="Arial"/>
                <a:sym typeface="Arial"/>
              </a:rPr>
              <a:t>A total of </a:t>
            </a:r>
            <a:r>
              <a:rPr b="1" i="0" lang="en" sz="1400" u="none" cap="none" strike="noStrike">
                <a:solidFill>
                  <a:srgbClr val="0F27CF"/>
                </a:solidFill>
                <a:latin typeface="Arial"/>
                <a:ea typeface="Arial"/>
                <a:cs typeface="Arial"/>
                <a:sym typeface="Arial"/>
              </a:rPr>
              <a:t>11,823 </a:t>
            </a:r>
            <a:r>
              <a:rPr b="0" i="0" lang="en" sz="1400" u="none" cap="none" strike="noStrike">
                <a:solidFill>
                  <a:srgbClr val="0F27CF"/>
                </a:solidFill>
                <a:latin typeface="Arial"/>
                <a:ea typeface="Arial"/>
                <a:cs typeface="Arial"/>
                <a:sym typeface="Arial"/>
              </a:rPr>
              <a:t>payments are in the Bed, Bath, Table category.This is the category with the</a:t>
            </a:r>
            <a:r>
              <a:rPr b="1" i="0" lang="en" sz="1400" u="none" cap="none" strike="noStrike">
                <a:solidFill>
                  <a:srgbClr val="0F27CF"/>
                </a:solidFill>
                <a:latin typeface="Arial"/>
                <a:ea typeface="Arial"/>
                <a:cs typeface="Arial"/>
                <a:sym typeface="Arial"/>
              </a:rPr>
              <a:t> most </a:t>
            </a:r>
            <a:r>
              <a:rPr b="0" i="0" lang="en" sz="1400" u="none" cap="none" strike="noStrike">
                <a:solidFill>
                  <a:srgbClr val="0F27CF"/>
                </a:solidFill>
                <a:latin typeface="Arial"/>
                <a:ea typeface="Arial"/>
                <a:cs typeface="Arial"/>
                <a:sym typeface="Arial"/>
              </a:rPr>
              <a:t>payments.</a:t>
            </a:r>
            <a:r>
              <a:rPr b="0" i="0" lang="en" sz="1400" u="none" cap="none" strike="noStrike">
                <a:solidFill>
                  <a:srgbClr val="252423"/>
                </a:solidFill>
                <a:latin typeface="Quattrocento Sans"/>
                <a:ea typeface="Quattrocento Sans"/>
                <a:cs typeface="Quattrocento Sans"/>
                <a:sym typeface="Quattrocento Sans"/>
              </a:rPr>
              <a:t> </a:t>
            </a:r>
            <a:r>
              <a:rPr b="1" i="0" lang="en" sz="1400" u="none" cap="none" strike="noStrike">
                <a:solidFill>
                  <a:srgbClr val="0F27CF"/>
                </a:solidFill>
                <a:latin typeface="Arial"/>
                <a:ea typeface="Arial"/>
                <a:cs typeface="Arial"/>
                <a:sym typeface="Arial"/>
              </a:rPr>
              <a:t>8959 </a:t>
            </a:r>
            <a:r>
              <a:rPr b="0" i="0" lang="en" sz="1400" u="none" cap="none" strike="noStrike">
                <a:solidFill>
                  <a:srgbClr val="0F27CF"/>
                </a:solidFill>
                <a:latin typeface="Arial"/>
                <a:ea typeface="Arial"/>
                <a:cs typeface="Arial"/>
                <a:sym typeface="Arial"/>
              </a:rPr>
              <a:t>are credit card payments</a:t>
            </a:r>
            <a:endParaRPr/>
          </a:p>
          <a:p>
            <a:pPr indent="-107950" lvl="0" marL="171450" marR="0" rtl="0" algn="l">
              <a:lnSpc>
                <a:spcPct val="100000"/>
              </a:lnSpc>
              <a:spcBef>
                <a:spcPts val="0"/>
              </a:spcBef>
              <a:spcAft>
                <a:spcPts val="0"/>
              </a:spcAft>
              <a:buClr>
                <a:srgbClr val="0000FF"/>
              </a:buClr>
              <a:buSzPts val="1000"/>
              <a:buFont typeface="Arial"/>
              <a:buNone/>
            </a:pPr>
            <a:r>
              <a:t/>
            </a:r>
            <a:endParaRPr b="0" i="0" sz="1000" u="none" cap="none" strike="noStrike">
              <a:solidFill>
                <a:srgbClr val="0F27CF"/>
              </a:solidFill>
              <a:latin typeface="Arial"/>
              <a:ea typeface="Arial"/>
              <a:cs typeface="Arial"/>
              <a:sym typeface="Arial"/>
            </a:endParaRPr>
          </a:p>
          <a:p>
            <a:pPr indent="-107950" lvl="0" marL="171450" marR="0" rtl="0" algn="l">
              <a:lnSpc>
                <a:spcPct val="100000"/>
              </a:lnSpc>
              <a:spcBef>
                <a:spcPts val="0"/>
              </a:spcBef>
              <a:spcAft>
                <a:spcPts val="0"/>
              </a:spcAft>
              <a:buClr>
                <a:srgbClr val="0000FF"/>
              </a:buClr>
              <a:buSzPts val="1000"/>
              <a:buFont typeface="Arial"/>
              <a:buNone/>
            </a:pPr>
            <a:r>
              <a:t/>
            </a:r>
            <a:endParaRPr b="0" i="0" sz="1000" u="none" cap="none" strike="noStrike">
              <a:solidFill>
                <a:srgbClr val="252423"/>
              </a:solidFill>
              <a:latin typeface="Quattrocento Sans"/>
              <a:ea typeface="Quattrocento Sans"/>
              <a:cs typeface="Quattrocento Sans"/>
              <a:sym typeface="Quattrocento Sans"/>
            </a:endParaRPr>
          </a:p>
        </p:txBody>
      </p:sp>
      <p:sp>
        <p:nvSpPr>
          <p:cNvPr id="331" name="Google Shape;331;p51"/>
          <p:cNvSpPr txBox="1"/>
          <p:nvPr/>
        </p:nvSpPr>
        <p:spPr>
          <a:xfrm>
            <a:off x="4572000" y="3533825"/>
            <a:ext cx="3472800" cy="7389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FF"/>
              </a:buClr>
              <a:buSzPts val="1400"/>
              <a:buFont typeface="Arial"/>
              <a:buChar char="•"/>
            </a:pPr>
            <a:r>
              <a:rPr b="0" i="0" lang="en" sz="1400" u="none" cap="none" strike="noStrike">
                <a:solidFill>
                  <a:srgbClr val="0000FF"/>
                </a:solidFill>
                <a:latin typeface="Arial"/>
                <a:ea typeface="Arial"/>
                <a:cs typeface="Arial"/>
                <a:sym typeface="Arial"/>
              </a:rPr>
              <a:t>A total of </a:t>
            </a:r>
            <a:r>
              <a:rPr b="1" i="0" lang="en" sz="1400" u="none" cap="none" strike="noStrike">
                <a:solidFill>
                  <a:srgbClr val="0000FF"/>
                </a:solidFill>
                <a:latin typeface="Arial"/>
                <a:ea typeface="Arial"/>
                <a:cs typeface="Arial"/>
                <a:sym typeface="Arial"/>
              </a:rPr>
              <a:t>4273 </a:t>
            </a:r>
            <a:r>
              <a:rPr b="0" i="0" lang="en" sz="1400" u="none" cap="none" strike="noStrike">
                <a:solidFill>
                  <a:srgbClr val="0000FF"/>
                </a:solidFill>
                <a:latin typeface="Arial"/>
                <a:ea typeface="Arial"/>
                <a:cs typeface="Arial"/>
                <a:sym typeface="Arial"/>
              </a:rPr>
              <a:t>payments are in the Toy category. This category has the least payments. </a:t>
            </a:r>
            <a:r>
              <a:rPr b="1" i="0" lang="en" sz="1400" u="none" cap="none" strike="noStrike">
                <a:solidFill>
                  <a:srgbClr val="0000FF"/>
                </a:solidFill>
                <a:latin typeface="Arial"/>
                <a:ea typeface="Arial"/>
                <a:cs typeface="Arial"/>
                <a:sym typeface="Arial"/>
              </a:rPr>
              <a:t>3294 </a:t>
            </a:r>
            <a:r>
              <a:rPr b="0" i="0" lang="en" sz="1400" u="none" cap="none" strike="noStrike">
                <a:solidFill>
                  <a:srgbClr val="0000FF"/>
                </a:solidFill>
                <a:latin typeface="Arial"/>
                <a:ea typeface="Arial"/>
                <a:cs typeface="Arial"/>
                <a:sym typeface="Arial"/>
              </a:rPr>
              <a:t>are Boleto Payments</a:t>
            </a:r>
            <a:endParaRPr b="0" i="0" sz="1400" u="none" cap="none" strike="noStrike">
              <a:solidFill>
                <a:srgbClr val="0000FF"/>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969300" y="252325"/>
            <a:ext cx="7863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rgbClr val="0F27CF"/>
                </a:solidFill>
              </a:rPr>
              <a:t>4.</a:t>
            </a:r>
            <a:r>
              <a:rPr lang="en">
                <a:solidFill>
                  <a:srgbClr val="0F27CF"/>
                </a:solidFill>
              </a:rPr>
              <a:t>Insights and Recommendations </a:t>
            </a:r>
            <a:endParaRPr>
              <a:solidFill>
                <a:srgbClr val="0F27CF"/>
              </a:solidFill>
            </a:endParaRPr>
          </a:p>
        </p:txBody>
      </p:sp>
      <p:sp>
        <p:nvSpPr>
          <p:cNvPr id="337" name="Google Shape;337;p52"/>
          <p:cNvSpPr txBox="1"/>
          <p:nvPr>
            <p:ph idx="1" type="body"/>
          </p:nvPr>
        </p:nvSpPr>
        <p:spPr>
          <a:xfrm>
            <a:off x="244793" y="863538"/>
            <a:ext cx="8520600" cy="3416400"/>
          </a:xfrm>
          <a:prstGeom prst="rect">
            <a:avLst/>
          </a:prstGeom>
          <a:noFill/>
          <a:ln>
            <a:noFill/>
          </a:ln>
        </p:spPr>
        <p:txBody>
          <a:bodyPr anchorCtr="0" anchor="t" bIns="91425" lIns="91425" spcFirstLastPara="1" rIns="91425" wrap="square" tIns="91425">
            <a:normAutofit fontScale="25000" lnSpcReduction="20000"/>
          </a:bodyPr>
          <a:lstStyle/>
          <a:p>
            <a:pPr indent="0" lvl="0" marL="114300" rtl="0" algn="l">
              <a:lnSpc>
                <a:spcPct val="115000"/>
              </a:lnSpc>
              <a:spcBef>
                <a:spcPts val="0"/>
              </a:spcBef>
              <a:spcAft>
                <a:spcPts val="0"/>
              </a:spcAft>
              <a:buSzPct val="150000"/>
              <a:buNone/>
            </a:pPr>
            <a:r>
              <a:rPr b="1" i="0" lang="en" sz="4800">
                <a:solidFill>
                  <a:srgbClr val="12239E"/>
                </a:solidFill>
                <a:latin typeface="Quattrocento Sans"/>
                <a:ea typeface="Quattrocento Sans"/>
                <a:cs typeface="Quattrocento Sans"/>
                <a:sym typeface="Quattrocento Sans"/>
              </a:rPr>
              <a:t> </a:t>
            </a:r>
            <a:r>
              <a:rPr b="1" lang="en" sz="4800" u="sng">
                <a:solidFill>
                  <a:srgbClr val="0000FF"/>
                </a:solidFill>
                <a:latin typeface="Quattrocento Sans"/>
                <a:ea typeface="Quattrocento Sans"/>
                <a:cs typeface="Quattrocento Sans"/>
                <a:sym typeface="Quattrocento Sans"/>
              </a:rPr>
              <a:t>K</a:t>
            </a:r>
            <a:r>
              <a:rPr b="1" i="0" lang="en" sz="4800" u="sng">
                <a:solidFill>
                  <a:srgbClr val="0000FF"/>
                </a:solidFill>
                <a:latin typeface="Quattrocento Sans"/>
                <a:ea typeface="Quattrocento Sans"/>
                <a:cs typeface="Quattrocento Sans"/>
                <a:sym typeface="Quattrocento Sans"/>
              </a:rPr>
              <a:t>ey Insights Summary for Payments</a:t>
            </a:r>
            <a:endParaRPr b="1" i="0" sz="4800">
              <a:solidFill>
                <a:srgbClr val="0000FF"/>
              </a:solidFill>
              <a:latin typeface="Quattrocento Sans"/>
              <a:ea typeface="Quattrocento Sans"/>
              <a:cs typeface="Quattrocento Sans"/>
              <a:sym typeface="Quattrocento Sans"/>
            </a:endParaRPr>
          </a:p>
          <a:p>
            <a:pPr indent="0" lvl="0" marL="114300" rtl="0" algn="l">
              <a:lnSpc>
                <a:spcPct val="115000"/>
              </a:lnSpc>
              <a:spcBef>
                <a:spcPts val="0"/>
              </a:spcBef>
              <a:spcAft>
                <a:spcPts val="0"/>
              </a:spcAft>
              <a:buSzPct val="225000"/>
              <a:buNone/>
            </a:pPr>
            <a:br>
              <a:rPr b="0" i="0" lang="en" sz="3200">
                <a:solidFill>
                  <a:srgbClr val="0000FF"/>
                </a:solidFill>
                <a:latin typeface="Quattrocento Sans"/>
                <a:ea typeface="Quattrocento Sans"/>
                <a:cs typeface="Quattrocento Sans"/>
                <a:sym typeface="Quattrocento Sans"/>
              </a:rPr>
            </a:br>
            <a:endParaRPr b="0" i="0" sz="3200">
              <a:solidFill>
                <a:srgbClr val="0000FF"/>
              </a:solidFill>
              <a:latin typeface="Quattrocento Sans"/>
              <a:ea typeface="Quattrocento Sans"/>
              <a:cs typeface="Quattrocento Sans"/>
              <a:sym typeface="Quattrocento Sans"/>
            </a:endParaRPr>
          </a:p>
          <a:p>
            <a:pPr indent="0" lvl="0" marL="114300" rtl="0" algn="l">
              <a:lnSpc>
                <a:spcPct val="115000"/>
              </a:lnSpc>
              <a:spcBef>
                <a:spcPts val="0"/>
              </a:spcBef>
              <a:spcAft>
                <a:spcPts val="0"/>
              </a:spcAft>
              <a:buSzPct val="225000"/>
              <a:buNone/>
            </a:pPr>
            <a:r>
              <a:rPr b="0" i="0" lang="en" sz="3200">
                <a:solidFill>
                  <a:srgbClr val="0000FF"/>
                </a:solidFill>
                <a:latin typeface="Noto Sans Symbols"/>
                <a:ea typeface="Noto Sans Symbols"/>
                <a:cs typeface="Noto Sans Symbols"/>
                <a:sym typeface="Noto Sans Symbols"/>
              </a:rPr>
              <a:t>∙</a:t>
            </a:r>
            <a:r>
              <a:rPr b="0" i="0" lang="en" sz="3200">
                <a:solidFill>
                  <a:srgbClr val="0000FF"/>
                </a:solidFill>
                <a:latin typeface="Times New Roman"/>
                <a:ea typeface="Times New Roman"/>
                <a:cs typeface="Times New Roman"/>
                <a:sym typeface="Times New Roman"/>
              </a:rPr>
              <a:t>      </a:t>
            </a:r>
            <a:r>
              <a:rPr b="0" i="0" lang="en" sz="3600">
                <a:solidFill>
                  <a:srgbClr val="0000FF"/>
                </a:solidFill>
                <a:latin typeface="Times New Roman"/>
                <a:ea typeface="Times New Roman"/>
                <a:cs typeface="Times New Roman"/>
                <a:sym typeface="Times New Roman"/>
              </a:rPr>
              <a:t> </a:t>
            </a:r>
            <a:r>
              <a:rPr b="0" i="0" lang="en" sz="3600">
                <a:solidFill>
                  <a:srgbClr val="0000FF"/>
                </a:solidFill>
                <a:latin typeface="Quattrocento Sans"/>
                <a:ea typeface="Quattrocento Sans"/>
                <a:cs typeface="Quattrocento Sans"/>
                <a:sym typeface="Quattrocento Sans"/>
              </a:rPr>
              <a:t>Total Payment value for O</a:t>
            </a:r>
            <a:r>
              <a:rPr lang="en" sz="3600">
                <a:solidFill>
                  <a:srgbClr val="0000FF"/>
                </a:solidFill>
                <a:latin typeface="Quattrocento Sans"/>
                <a:ea typeface="Quattrocento Sans"/>
                <a:cs typeface="Quattrocento Sans"/>
                <a:sym typeface="Quattrocento Sans"/>
              </a:rPr>
              <a:t>list</a:t>
            </a:r>
            <a:r>
              <a:rPr b="0" i="0" lang="en" sz="3600">
                <a:solidFill>
                  <a:srgbClr val="0000FF"/>
                </a:solidFill>
                <a:latin typeface="Quattrocento Sans"/>
                <a:ea typeface="Quattrocento Sans"/>
                <a:cs typeface="Quattrocento Sans"/>
                <a:sym typeface="Quattrocento Sans"/>
              </a:rPr>
              <a:t> is R$15.84 million</a:t>
            </a:r>
            <a:endParaRPr sz="3600"/>
          </a:p>
          <a:p>
            <a:pPr indent="0" lvl="0" marL="114300" rtl="0" algn="l">
              <a:lnSpc>
                <a:spcPct val="115000"/>
              </a:lnSpc>
              <a:spcBef>
                <a:spcPts val="0"/>
              </a:spcBef>
              <a:spcAft>
                <a:spcPts val="0"/>
              </a:spcAft>
              <a:buSzPct val="200000"/>
              <a:buNone/>
            </a:pPr>
            <a:r>
              <a:rPr b="0" i="0" lang="en" sz="3600">
                <a:solidFill>
                  <a:srgbClr val="0000FF"/>
                </a:solidFill>
                <a:latin typeface="Noto Sans Symbols"/>
                <a:ea typeface="Noto Sans Symbols"/>
                <a:cs typeface="Noto Sans Symbols"/>
                <a:sym typeface="Noto Sans Symbols"/>
              </a:rPr>
              <a:t>∙</a:t>
            </a:r>
            <a:r>
              <a:rPr b="0" i="0" lang="en" sz="3600">
                <a:solidFill>
                  <a:srgbClr val="0000FF"/>
                </a:solidFill>
                <a:latin typeface="Times New Roman"/>
                <a:ea typeface="Times New Roman"/>
                <a:cs typeface="Times New Roman"/>
                <a:sym typeface="Times New Roman"/>
              </a:rPr>
              <a:t>       </a:t>
            </a:r>
            <a:r>
              <a:rPr b="0" i="0" lang="en" sz="3600">
                <a:solidFill>
                  <a:srgbClr val="0000FF"/>
                </a:solidFill>
                <a:latin typeface="Quattrocento Sans"/>
                <a:ea typeface="Quattrocento Sans"/>
                <a:cs typeface="Quattrocento Sans"/>
                <a:sym typeface="Quattrocento Sans"/>
              </a:rPr>
              <a:t>The most used payment type are credit cards with an average payment value of R$163.32 </a:t>
            </a:r>
            <a:endParaRPr sz="3600"/>
          </a:p>
          <a:p>
            <a:pPr indent="0" lvl="0" marL="114300" rtl="0" algn="l">
              <a:lnSpc>
                <a:spcPct val="115000"/>
              </a:lnSpc>
              <a:spcBef>
                <a:spcPts val="0"/>
              </a:spcBef>
              <a:spcAft>
                <a:spcPts val="0"/>
              </a:spcAft>
              <a:buSzPct val="200000"/>
              <a:buNone/>
            </a:pPr>
            <a:r>
              <a:rPr b="0" i="0" lang="en" sz="3600">
                <a:solidFill>
                  <a:srgbClr val="0000FF"/>
                </a:solidFill>
                <a:latin typeface="Noto Sans Symbols"/>
                <a:ea typeface="Noto Sans Symbols"/>
                <a:cs typeface="Noto Sans Symbols"/>
                <a:sym typeface="Noto Sans Symbols"/>
              </a:rPr>
              <a:t>∙</a:t>
            </a:r>
            <a:r>
              <a:rPr b="0" i="0" lang="en" sz="3600">
                <a:solidFill>
                  <a:srgbClr val="0000FF"/>
                </a:solidFill>
                <a:latin typeface="Times New Roman"/>
                <a:ea typeface="Times New Roman"/>
                <a:cs typeface="Times New Roman"/>
                <a:sym typeface="Times New Roman"/>
              </a:rPr>
              <a:t>       </a:t>
            </a:r>
            <a:r>
              <a:rPr b="0" i="0" lang="en" sz="3600">
                <a:solidFill>
                  <a:srgbClr val="0000FF"/>
                </a:solidFill>
                <a:latin typeface="Quattrocento Sans"/>
                <a:ea typeface="Quattrocento Sans"/>
                <a:cs typeface="Quattrocento Sans"/>
                <a:sym typeface="Quattrocento Sans"/>
              </a:rPr>
              <a:t>On average 12.7% of payments are made using vouchers. This is the least used payment type. </a:t>
            </a:r>
            <a:endParaRPr sz="3600"/>
          </a:p>
          <a:p>
            <a:pPr indent="0" lvl="0" marL="114300" rtl="0" algn="l">
              <a:lnSpc>
                <a:spcPct val="115000"/>
              </a:lnSpc>
              <a:spcBef>
                <a:spcPts val="0"/>
              </a:spcBef>
              <a:spcAft>
                <a:spcPts val="0"/>
              </a:spcAft>
              <a:buSzPct val="200000"/>
              <a:buNone/>
            </a:pPr>
            <a:r>
              <a:rPr b="0" i="0" lang="en" sz="3600">
                <a:solidFill>
                  <a:srgbClr val="0000FF"/>
                </a:solidFill>
                <a:latin typeface="Noto Sans Symbols"/>
                <a:ea typeface="Noto Sans Symbols"/>
                <a:cs typeface="Noto Sans Symbols"/>
                <a:sym typeface="Noto Sans Symbols"/>
              </a:rPr>
              <a:t>∙</a:t>
            </a:r>
            <a:r>
              <a:rPr b="0" i="0" lang="en" sz="3600">
                <a:solidFill>
                  <a:srgbClr val="0000FF"/>
                </a:solidFill>
                <a:latin typeface="Times New Roman"/>
                <a:ea typeface="Times New Roman"/>
                <a:cs typeface="Times New Roman"/>
                <a:sym typeface="Times New Roman"/>
              </a:rPr>
              <a:t>       </a:t>
            </a:r>
            <a:r>
              <a:rPr b="0" i="0" lang="en" sz="3600">
                <a:solidFill>
                  <a:srgbClr val="0000FF"/>
                </a:solidFill>
                <a:latin typeface="Quattrocento Sans"/>
                <a:ea typeface="Quattrocento Sans"/>
                <a:cs typeface="Quattrocento Sans"/>
                <a:sym typeface="Quattrocento Sans"/>
              </a:rPr>
              <a:t>The most popular instalment length is 1 in which the payment length is over 5 million. </a:t>
            </a:r>
            <a:endParaRPr sz="3600"/>
          </a:p>
          <a:p>
            <a:pPr indent="0" lvl="0" marL="114300" rtl="0" algn="l">
              <a:lnSpc>
                <a:spcPct val="115000"/>
              </a:lnSpc>
              <a:spcBef>
                <a:spcPts val="0"/>
              </a:spcBef>
              <a:spcAft>
                <a:spcPts val="0"/>
              </a:spcAft>
              <a:buSzPct val="200000"/>
              <a:buNone/>
            </a:pPr>
            <a:r>
              <a:rPr b="0" i="0" lang="en" sz="3600">
                <a:solidFill>
                  <a:srgbClr val="0000FF"/>
                </a:solidFill>
                <a:latin typeface="Noto Sans Symbols"/>
                <a:ea typeface="Noto Sans Symbols"/>
                <a:cs typeface="Noto Sans Symbols"/>
                <a:sym typeface="Noto Sans Symbols"/>
              </a:rPr>
              <a:t>∙</a:t>
            </a:r>
            <a:r>
              <a:rPr b="0" i="0" lang="en" sz="3600">
                <a:solidFill>
                  <a:srgbClr val="0000FF"/>
                </a:solidFill>
                <a:latin typeface="Times New Roman"/>
                <a:ea typeface="Times New Roman"/>
                <a:cs typeface="Times New Roman"/>
                <a:sym typeface="Times New Roman"/>
              </a:rPr>
              <a:t>       </a:t>
            </a:r>
            <a:r>
              <a:rPr b="0" i="0" lang="en" sz="3600">
                <a:solidFill>
                  <a:srgbClr val="0000FF"/>
                </a:solidFill>
                <a:latin typeface="Quattrocento Sans"/>
                <a:ea typeface="Quattrocento Sans"/>
                <a:cs typeface="Quattrocento Sans"/>
                <a:sym typeface="Quattrocento Sans"/>
              </a:rPr>
              <a:t>Instalment payments of 10 are the second highest with a payment value of R$1,579,28</a:t>
            </a:r>
            <a:endParaRPr sz="3600"/>
          </a:p>
          <a:p>
            <a:pPr indent="0" lvl="0" marL="114300" rtl="0" algn="l">
              <a:lnSpc>
                <a:spcPct val="115000"/>
              </a:lnSpc>
              <a:spcBef>
                <a:spcPts val="0"/>
              </a:spcBef>
              <a:spcAft>
                <a:spcPts val="0"/>
              </a:spcAft>
              <a:buSzPct val="200000"/>
              <a:buNone/>
            </a:pPr>
            <a:r>
              <a:rPr b="0" i="0" lang="en" sz="3600">
                <a:solidFill>
                  <a:srgbClr val="0000FF"/>
                </a:solidFill>
                <a:latin typeface="Noto Sans Symbols"/>
                <a:ea typeface="Noto Sans Symbols"/>
                <a:cs typeface="Noto Sans Symbols"/>
                <a:sym typeface="Noto Sans Symbols"/>
              </a:rPr>
              <a:t>∙</a:t>
            </a:r>
            <a:r>
              <a:rPr b="0" i="0" lang="en" sz="3600">
                <a:solidFill>
                  <a:srgbClr val="0000FF"/>
                </a:solidFill>
                <a:latin typeface="Times New Roman"/>
                <a:ea typeface="Times New Roman"/>
                <a:cs typeface="Times New Roman"/>
                <a:sym typeface="Times New Roman"/>
              </a:rPr>
              <a:t>       </a:t>
            </a:r>
            <a:r>
              <a:rPr b="0" i="0" lang="en" sz="3600">
                <a:solidFill>
                  <a:srgbClr val="0000FF"/>
                </a:solidFill>
                <a:latin typeface="Quattrocento Sans"/>
                <a:ea typeface="Quattrocento Sans"/>
                <a:cs typeface="Quattrocento Sans"/>
                <a:sym typeface="Quattrocento Sans"/>
              </a:rPr>
              <a:t>The Instalment payment range 10 is selected for over £5000 orders</a:t>
            </a:r>
            <a:endParaRPr sz="3600"/>
          </a:p>
          <a:p>
            <a:pPr indent="0" lvl="0" marL="114300" rtl="0" algn="l">
              <a:lnSpc>
                <a:spcPct val="115000"/>
              </a:lnSpc>
              <a:spcBef>
                <a:spcPts val="0"/>
              </a:spcBef>
              <a:spcAft>
                <a:spcPts val="0"/>
              </a:spcAft>
              <a:buSzPct val="200000"/>
              <a:buNone/>
            </a:pPr>
            <a:r>
              <a:rPr b="0" i="0" lang="en" sz="3600">
                <a:solidFill>
                  <a:srgbClr val="0000FF"/>
                </a:solidFill>
                <a:latin typeface="Noto Sans Symbols"/>
                <a:ea typeface="Noto Sans Symbols"/>
                <a:cs typeface="Noto Sans Symbols"/>
                <a:sym typeface="Noto Sans Symbols"/>
              </a:rPr>
              <a:t>∙</a:t>
            </a:r>
            <a:r>
              <a:rPr b="0" i="0" lang="en" sz="3600">
                <a:solidFill>
                  <a:srgbClr val="0000FF"/>
                </a:solidFill>
                <a:latin typeface="Times New Roman"/>
                <a:ea typeface="Times New Roman"/>
                <a:cs typeface="Times New Roman"/>
                <a:sym typeface="Times New Roman"/>
              </a:rPr>
              <a:t>       </a:t>
            </a:r>
            <a:r>
              <a:rPr b="0" i="0" lang="en" sz="3600">
                <a:solidFill>
                  <a:srgbClr val="0000FF"/>
                </a:solidFill>
                <a:latin typeface="Quattrocento Sans"/>
                <a:ea typeface="Quattrocento Sans"/>
                <a:cs typeface="Quattrocento Sans"/>
                <a:sym typeface="Quattrocento Sans"/>
              </a:rPr>
              <a:t>A total of 11,823 payments are in the Bed, Bath, Table category. This is the category with the most payments. 8959 of those payments are credit card payments</a:t>
            </a:r>
            <a:endParaRPr sz="3600"/>
          </a:p>
          <a:p>
            <a:pPr indent="0" lvl="0" marL="114300" rtl="0" algn="l">
              <a:lnSpc>
                <a:spcPct val="115000"/>
              </a:lnSpc>
              <a:spcBef>
                <a:spcPts val="0"/>
              </a:spcBef>
              <a:spcAft>
                <a:spcPts val="0"/>
              </a:spcAft>
              <a:buSzPct val="200000"/>
              <a:buNone/>
            </a:pPr>
            <a:r>
              <a:rPr b="0" i="0" lang="en" sz="3600">
                <a:solidFill>
                  <a:srgbClr val="0000FF"/>
                </a:solidFill>
                <a:latin typeface="Noto Sans Symbols"/>
                <a:ea typeface="Noto Sans Symbols"/>
                <a:cs typeface="Noto Sans Symbols"/>
                <a:sym typeface="Noto Sans Symbols"/>
              </a:rPr>
              <a:t>∙</a:t>
            </a:r>
            <a:r>
              <a:rPr b="0" i="0" lang="en" sz="3600">
                <a:solidFill>
                  <a:srgbClr val="0000FF"/>
                </a:solidFill>
                <a:latin typeface="Times New Roman"/>
                <a:ea typeface="Times New Roman"/>
                <a:cs typeface="Times New Roman"/>
                <a:sym typeface="Times New Roman"/>
              </a:rPr>
              <a:t>       </a:t>
            </a:r>
            <a:r>
              <a:rPr b="0" i="0" lang="en" sz="3600">
                <a:solidFill>
                  <a:srgbClr val="0000FF"/>
                </a:solidFill>
                <a:latin typeface="Quattrocento Sans"/>
                <a:ea typeface="Quattrocento Sans"/>
                <a:cs typeface="Quattrocento Sans"/>
                <a:sym typeface="Quattrocento Sans"/>
              </a:rPr>
              <a:t>A total of 4273 payments are in the Toy category. This is the category with the least payments. 3294 of those are Boleto payments.</a:t>
            </a:r>
            <a:endParaRPr sz="3600"/>
          </a:p>
          <a:p>
            <a:pPr indent="0" lvl="0" marL="114300" rtl="0" algn="l">
              <a:lnSpc>
                <a:spcPct val="115000"/>
              </a:lnSpc>
              <a:spcBef>
                <a:spcPts val="0"/>
              </a:spcBef>
              <a:spcAft>
                <a:spcPts val="0"/>
              </a:spcAft>
              <a:buSzPct val="200000"/>
              <a:buNone/>
            </a:pPr>
            <a:r>
              <a:t/>
            </a:r>
            <a:endParaRPr b="0" i="0" sz="3600">
              <a:solidFill>
                <a:srgbClr val="0000FF"/>
              </a:solidFill>
              <a:latin typeface="Quattrocento Sans"/>
              <a:ea typeface="Quattrocento Sans"/>
              <a:cs typeface="Quattrocento Sans"/>
              <a:sym typeface="Quattrocento Sans"/>
            </a:endParaRPr>
          </a:p>
          <a:p>
            <a:pPr indent="0" lvl="0" marL="114300" rtl="0" algn="l">
              <a:lnSpc>
                <a:spcPct val="115000"/>
              </a:lnSpc>
              <a:spcBef>
                <a:spcPts val="0"/>
              </a:spcBef>
              <a:spcAft>
                <a:spcPts val="0"/>
              </a:spcAft>
              <a:buSzPct val="225000"/>
              <a:buNone/>
            </a:pPr>
            <a:r>
              <a:t/>
            </a:r>
            <a:endParaRPr b="0" i="0" sz="3200">
              <a:solidFill>
                <a:srgbClr val="0000FF"/>
              </a:solidFill>
              <a:latin typeface="Quattrocento Sans"/>
              <a:ea typeface="Quattrocento Sans"/>
              <a:cs typeface="Quattrocento Sans"/>
              <a:sym typeface="Quattrocento Sans"/>
            </a:endParaRPr>
          </a:p>
          <a:p>
            <a:pPr indent="0" lvl="0" marL="114300" rtl="0" algn="l">
              <a:lnSpc>
                <a:spcPct val="115000"/>
              </a:lnSpc>
              <a:spcBef>
                <a:spcPts val="0"/>
              </a:spcBef>
              <a:spcAft>
                <a:spcPts val="0"/>
              </a:spcAft>
              <a:buSzPct val="150000"/>
              <a:buNone/>
            </a:pPr>
            <a:r>
              <a:rPr b="1" i="0" lang="en" sz="4800" u="sng">
                <a:solidFill>
                  <a:srgbClr val="0000FF"/>
                </a:solidFill>
                <a:latin typeface="Quattrocento Sans"/>
                <a:ea typeface="Quattrocento Sans"/>
                <a:cs typeface="Quattrocento Sans"/>
                <a:sym typeface="Quattrocento Sans"/>
              </a:rPr>
              <a:t>Recommendations for Payments </a:t>
            </a:r>
            <a:endParaRPr b="1" i="0" sz="4800">
              <a:solidFill>
                <a:srgbClr val="0000FF"/>
              </a:solidFill>
              <a:latin typeface="Quattrocento Sans"/>
              <a:ea typeface="Quattrocento Sans"/>
              <a:cs typeface="Quattrocento Sans"/>
              <a:sym typeface="Quattrocento Sans"/>
            </a:endParaRPr>
          </a:p>
          <a:p>
            <a:pPr indent="0" lvl="0" marL="114300" rtl="0" algn="l">
              <a:lnSpc>
                <a:spcPct val="115000"/>
              </a:lnSpc>
              <a:spcBef>
                <a:spcPts val="0"/>
              </a:spcBef>
              <a:spcAft>
                <a:spcPts val="0"/>
              </a:spcAft>
              <a:buSzPct val="225000"/>
              <a:buNone/>
            </a:pPr>
            <a:r>
              <a:t/>
            </a:r>
            <a:endParaRPr b="0" i="0" sz="3200">
              <a:solidFill>
                <a:srgbClr val="0000FF"/>
              </a:solidFill>
              <a:latin typeface="Quattrocento Sans"/>
              <a:ea typeface="Quattrocento Sans"/>
              <a:cs typeface="Quattrocento Sans"/>
              <a:sym typeface="Quattrocento Sans"/>
            </a:endParaRPr>
          </a:p>
          <a:p>
            <a:pPr indent="0" lvl="0" marL="114300" rtl="0" algn="l">
              <a:lnSpc>
                <a:spcPct val="115000"/>
              </a:lnSpc>
              <a:spcBef>
                <a:spcPts val="0"/>
              </a:spcBef>
              <a:spcAft>
                <a:spcPts val="0"/>
              </a:spcAft>
              <a:buSzPct val="200000"/>
              <a:buNone/>
            </a:pPr>
            <a:r>
              <a:rPr b="0" i="0" lang="en" sz="3600">
                <a:solidFill>
                  <a:srgbClr val="0000FF"/>
                </a:solidFill>
                <a:latin typeface="Noto Sans Symbols"/>
                <a:ea typeface="Noto Sans Symbols"/>
                <a:cs typeface="Noto Sans Symbols"/>
                <a:sym typeface="Noto Sans Symbols"/>
              </a:rPr>
              <a:t> </a:t>
            </a:r>
            <a:r>
              <a:rPr b="0" i="0" lang="en" sz="3600">
                <a:solidFill>
                  <a:srgbClr val="0000FF"/>
                </a:solidFill>
                <a:latin typeface="Quattrocento Sans"/>
                <a:ea typeface="Quattrocento Sans"/>
                <a:cs typeface="Quattrocento Sans"/>
                <a:sym typeface="Quattrocento Sans"/>
              </a:rPr>
              <a:t>Vouchers are offered as a payment option by this company, but it is the least used payment method. It may be good for the</a:t>
            </a:r>
            <a:r>
              <a:rPr lang="en" sz="3600">
                <a:solidFill>
                  <a:srgbClr val="0000FF"/>
                </a:solidFill>
                <a:latin typeface="Quattrocento Sans"/>
                <a:ea typeface="Quattrocento Sans"/>
                <a:cs typeface="Quattrocento Sans"/>
                <a:sym typeface="Quattrocento Sans"/>
              </a:rPr>
              <a:t> </a:t>
            </a:r>
            <a:r>
              <a:rPr b="0" i="0" lang="en" sz="3600">
                <a:solidFill>
                  <a:srgbClr val="0000FF"/>
                </a:solidFill>
                <a:latin typeface="Quattrocento Sans"/>
                <a:ea typeface="Quattrocento Sans"/>
                <a:cs typeface="Quattrocento Sans"/>
                <a:sym typeface="Quattrocento Sans"/>
              </a:rPr>
              <a:t>marketing department to find ways to promote the use of vouchers amongst customers. An increase in the sale and use of gift vouchers could potentially bring in new customers and increase sales. </a:t>
            </a:r>
            <a:endParaRPr sz="3600"/>
          </a:p>
          <a:p>
            <a:pPr indent="0" lvl="0" marL="114300" rtl="0" algn="l">
              <a:lnSpc>
                <a:spcPct val="115000"/>
              </a:lnSpc>
              <a:spcBef>
                <a:spcPts val="0"/>
              </a:spcBef>
              <a:spcAft>
                <a:spcPts val="0"/>
              </a:spcAft>
              <a:buSzPct val="200000"/>
              <a:buNone/>
            </a:pPr>
            <a:br>
              <a:rPr b="0" i="0" lang="en" sz="3600">
                <a:solidFill>
                  <a:srgbClr val="0000FF"/>
                </a:solidFill>
                <a:latin typeface="Quattrocento Sans"/>
                <a:ea typeface="Quattrocento Sans"/>
                <a:cs typeface="Quattrocento Sans"/>
                <a:sym typeface="Quattrocento Sans"/>
              </a:rPr>
            </a:br>
            <a:endParaRPr b="0" i="0" sz="3600">
              <a:solidFill>
                <a:srgbClr val="0000FF"/>
              </a:solidFill>
              <a:latin typeface="Quattrocento Sans"/>
              <a:ea typeface="Quattrocento Sans"/>
              <a:cs typeface="Quattrocento Sans"/>
              <a:sym typeface="Quattrocento Sans"/>
            </a:endParaRPr>
          </a:p>
          <a:p>
            <a:pPr indent="0" lvl="0" marL="114300" rtl="0" algn="l">
              <a:lnSpc>
                <a:spcPct val="115000"/>
              </a:lnSpc>
              <a:spcBef>
                <a:spcPts val="0"/>
              </a:spcBef>
              <a:spcAft>
                <a:spcPts val="0"/>
              </a:spcAft>
              <a:buSzPct val="200000"/>
              <a:buNone/>
            </a:pPr>
            <a:r>
              <a:rPr b="0" i="0" lang="en" sz="3600">
                <a:solidFill>
                  <a:srgbClr val="0000FF"/>
                </a:solidFill>
                <a:latin typeface="Quattrocento Sans"/>
                <a:ea typeface="Quattrocento Sans"/>
                <a:cs typeface="Quattrocento Sans"/>
                <a:sym typeface="Quattrocento Sans"/>
              </a:rPr>
              <a:t>By looking at the instalments we can see that a substantial amount of instalments are more than 6 with 10 being quite a popular option with your customers. It is advised that the company looks into ways that to shorten the length of the instalment payment period. It is a possibility that If your customers pay off their debt earlier, they may be more able/willing to make another purchase from your company. </a:t>
            </a:r>
            <a:endParaRPr sz="3600"/>
          </a:p>
          <a:p>
            <a:pPr indent="0" lvl="0" marL="114300" rtl="0" algn="l">
              <a:lnSpc>
                <a:spcPct val="115000"/>
              </a:lnSpc>
              <a:spcBef>
                <a:spcPts val="0"/>
              </a:spcBef>
              <a:spcAft>
                <a:spcPts val="0"/>
              </a:spcAft>
              <a:buSzPct val="200000"/>
              <a:buNone/>
            </a:pPr>
            <a:r>
              <a:t/>
            </a:r>
            <a:endParaRPr b="0" i="0" sz="3600">
              <a:solidFill>
                <a:srgbClr val="0000FF"/>
              </a:solidFill>
              <a:latin typeface="Quattrocento Sans"/>
              <a:ea typeface="Quattrocento Sans"/>
              <a:cs typeface="Quattrocento Sans"/>
              <a:sym typeface="Quattrocento Sans"/>
            </a:endParaRPr>
          </a:p>
          <a:p>
            <a:pPr indent="0" lvl="0" marL="114300" rtl="0" algn="l">
              <a:lnSpc>
                <a:spcPct val="115000"/>
              </a:lnSpc>
              <a:spcBef>
                <a:spcPts val="0"/>
              </a:spcBef>
              <a:spcAft>
                <a:spcPts val="0"/>
              </a:spcAft>
              <a:buSzPct val="200000"/>
              <a:buNone/>
            </a:pPr>
            <a:r>
              <a:rPr b="0" i="0" lang="en" sz="3600">
                <a:solidFill>
                  <a:srgbClr val="0000FF"/>
                </a:solidFill>
                <a:latin typeface="Noto Sans Symbols"/>
                <a:ea typeface="Noto Sans Symbols"/>
                <a:cs typeface="Noto Sans Symbols"/>
                <a:sym typeface="Noto Sans Symbols"/>
              </a:rPr>
              <a:t> </a:t>
            </a:r>
            <a:r>
              <a:rPr b="0" i="0" lang="en" sz="3600">
                <a:solidFill>
                  <a:srgbClr val="0000FF"/>
                </a:solidFill>
                <a:latin typeface="Quattrocento Sans"/>
                <a:ea typeface="Quattrocento Sans"/>
                <a:cs typeface="Quattrocento Sans"/>
                <a:sym typeface="Quattrocento Sans"/>
              </a:rPr>
              <a:t>When looking at payments amongst the various product categories it was evident that there were considerably more payments made to some categories than to others. Focusing promotion in the categories where customers have made a lot of payments has the possibility of boosting sales. Also, it is recommended that within product categories where payments are not particularly high, Otis should try and find ways in which customers will become more attracted to purchasing those products. This could help to increase the number of payments and sales within those product categories. </a:t>
            </a:r>
            <a:endParaRPr sz="3600"/>
          </a:p>
          <a:p>
            <a:pPr indent="0" lvl="0" marL="114300" rtl="0" algn="l">
              <a:lnSpc>
                <a:spcPct val="115000"/>
              </a:lnSpc>
              <a:spcBef>
                <a:spcPts val="0"/>
              </a:spcBef>
              <a:spcAft>
                <a:spcPts val="0"/>
              </a:spcAft>
              <a:buSzPct val="200000"/>
              <a:buNone/>
            </a:pPr>
            <a:r>
              <a:t/>
            </a:r>
            <a:endParaRPr b="0" i="0" sz="3600">
              <a:solidFill>
                <a:srgbClr val="0000FF"/>
              </a:solidFill>
              <a:latin typeface="Quattrocento Sans"/>
              <a:ea typeface="Quattrocento Sans"/>
              <a:cs typeface="Quattrocento Sans"/>
              <a:sym typeface="Quattrocento Sans"/>
            </a:endParaRPr>
          </a:p>
          <a:p>
            <a:pPr indent="0" lvl="0" marL="114300" rtl="0" algn="l">
              <a:lnSpc>
                <a:spcPct val="115000"/>
              </a:lnSpc>
              <a:spcBef>
                <a:spcPts val="0"/>
              </a:spcBef>
              <a:spcAft>
                <a:spcPts val="0"/>
              </a:spcAft>
              <a:buSzPct val="200000"/>
              <a:buNone/>
            </a:pPr>
            <a:r>
              <a:rPr b="0" i="0" lang="en" sz="3600">
                <a:solidFill>
                  <a:srgbClr val="0000FF"/>
                </a:solidFill>
                <a:latin typeface="Quattrocento Sans"/>
                <a:ea typeface="Quattrocento Sans"/>
                <a:cs typeface="Quattrocento Sans"/>
                <a:sym typeface="Quattrocento Sans"/>
              </a:rPr>
              <a:t>Other areas which would benefit from further analysis would be to take a deeper look into your part payment options and also conduct research to see how beneficial it may be to the company and customers if more payment options were made available in the future. </a:t>
            </a:r>
            <a:endParaRPr sz="3600"/>
          </a:p>
          <a:p>
            <a:pPr indent="-228600" lvl="0" marL="457200" rtl="0" algn="l">
              <a:lnSpc>
                <a:spcPct val="115000"/>
              </a:lnSpc>
              <a:spcBef>
                <a:spcPts val="0"/>
              </a:spcBef>
              <a:spcAft>
                <a:spcPts val="0"/>
              </a:spcAft>
              <a:buSzPct val="225000"/>
              <a:buNone/>
            </a:pPr>
            <a:r>
              <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a:t>Overall Revenue</a:t>
            </a:r>
            <a:endParaRPr/>
          </a:p>
        </p:txBody>
      </p:sp>
      <p:pic>
        <p:nvPicPr>
          <p:cNvPr id="114" name="Google Shape;114;p26"/>
          <p:cNvPicPr preferRelativeResize="0"/>
          <p:nvPr/>
        </p:nvPicPr>
        <p:blipFill>
          <a:blip r:embed="rId3">
            <a:alphaModFix/>
          </a:blip>
          <a:stretch>
            <a:fillRect/>
          </a:stretch>
        </p:blipFill>
        <p:spPr>
          <a:xfrm>
            <a:off x="1081600" y="984256"/>
            <a:ext cx="6980802" cy="38982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nvSpPr>
        <p:spPr>
          <a:xfrm>
            <a:off x="301200" y="2170150"/>
            <a:ext cx="3730200" cy="1158300"/>
          </a:xfrm>
          <a:prstGeom prst="rect">
            <a:avLst/>
          </a:prstGeom>
          <a:noFill/>
          <a:ln cap="flat" cmpd="sng" w="38100">
            <a:solidFill>
              <a:srgbClr val="12239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highlight>
                  <a:srgbClr val="FFFFFF"/>
                </a:highlight>
                <a:latin typeface="Calibri"/>
                <a:ea typeface="Calibri"/>
                <a:cs typeface="Calibri"/>
                <a:sym typeface="Calibri"/>
              </a:rPr>
              <a:t>Best selling category overall in terms of orders is </a:t>
            </a:r>
            <a:r>
              <a:rPr b="1" lang="en">
                <a:solidFill>
                  <a:schemeClr val="dk2"/>
                </a:solidFill>
                <a:highlight>
                  <a:srgbClr val="FFFFFF"/>
                </a:highlight>
                <a:latin typeface="Calibri"/>
                <a:ea typeface="Calibri"/>
                <a:cs typeface="Calibri"/>
                <a:sym typeface="Calibri"/>
              </a:rPr>
              <a:t>bed, bath and table </a:t>
            </a:r>
            <a:r>
              <a:rPr lang="en">
                <a:solidFill>
                  <a:schemeClr val="dk2"/>
                </a:solidFill>
                <a:highlight>
                  <a:srgbClr val="FFFFFF"/>
                </a:highlight>
                <a:latin typeface="Calibri"/>
                <a:ea typeface="Calibri"/>
                <a:cs typeface="Calibri"/>
                <a:sym typeface="Calibri"/>
              </a:rPr>
              <a:t>accounting for approximately </a:t>
            </a:r>
            <a:r>
              <a:rPr b="1" lang="en">
                <a:solidFill>
                  <a:schemeClr val="dk2"/>
                </a:solidFill>
                <a:highlight>
                  <a:srgbClr val="FFFFFF"/>
                </a:highlight>
                <a:latin typeface="Calibri"/>
                <a:ea typeface="Calibri"/>
                <a:cs typeface="Calibri"/>
                <a:sym typeface="Calibri"/>
              </a:rPr>
              <a:t>10% </a:t>
            </a:r>
            <a:r>
              <a:rPr lang="en">
                <a:solidFill>
                  <a:schemeClr val="dk2"/>
                </a:solidFill>
                <a:highlight>
                  <a:srgbClr val="FFFFFF"/>
                </a:highlight>
                <a:latin typeface="Calibri"/>
                <a:ea typeface="Calibri"/>
                <a:cs typeface="Calibri"/>
                <a:sym typeface="Calibri"/>
              </a:rPr>
              <a:t>of total orders and </a:t>
            </a:r>
            <a:r>
              <a:rPr b="1" lang="en">
                <a:solidFill>
                  <a:schemeClr val="dk2"/>
                </a:solidFill>
                <a:highlight>
                  <a:srgbClr val="FFFFFF"/>
                </a:highlight>
                <a:latin typeface="Calibri"/>
                <a:ea typeface="Calibri"/>
                <a:cs typeface="Calibri"/>
                <a:sym typeface="Calibri"/>
              </a:rPr>
              <a:t>R$1.24M</a:t>
            </a:r>
            <a:r>
              <a:rPr lang="en">
                <a:solidFill>
                  <a:schemeClr val="dk2"/>
                </a:solidFill>
                <a:highlight>
                  <a:srgbClr val="FFFFFF"/>
                </a:highlight>
                <a:latin typeface="Calibri"/>
                <a:ea typeface="Calibri"/>
                <a:cs typeface="Calibri"/>
                <a:sym typeface="Calibri"/>
              </a:rPr>
              <a:t> revenue.</a:t>
            </a:r>
            <a:endParaRPr sz="1500">
              <a:solidFill>
                <a:schemeClr val="dk2"/>
              </a:solidFill>
              <a:latin typeface="Calibri"/>
              <a:ea typeface="Calibri"/>
              <a:cs typeface="Calibri"/>
              <a:sym typeface="Calibri"/>
            </a:endParaRPr>
          </a:p>
        </p:txBody>
      </p:sp>
      <p:pic>
        <p:nvPicPr>
          <p:cNvPr id="343" name="Google Shape;343;p53"/>
          <p:cNvPicPr preferRelativeResize="0"/>
          <p:nvPr/>
        </p:nvPicPr>
        <p:blipFill>
          <a:blip r:embed="rId3">
            <a:alphaModFix/>
          </a:blip>
          <a:stretch>
            <a:fillRect/>
          </a:stretch>
        </p:blipFill>
        <p:spPr>
          <a:xfrm>
            <a:off x="4863025" y="2898876"/>
            <a:ext cx="3382700" cy="1928000"/>
          </a:xfrm>
          <a:prstGeom prst="rect">
            <a:avLst/>
          </a:prstGeom>
          <a:noFill/>
          <a:ln cap="flat" cmpd="sng" w="38100">
            <a:solidFill>
              <a:srgbClr val="12239E"/>
            </a:solidFill>
            <a:prstDash val="solid"/>
            <a:round/>
            <a:headEnd len="sm" w="sm" type="none"/>
            <a:tailEnd len="sm" w="sm" type="none"/>
          </a:ln>
        </p:spPr>
      </p:pic>
      <p:sp>
        <p:nvSpPr>
          <p:cNvPr id="344" name="Google Shape;344;p53"/>
          <p:cNvSpPr txBox="1"/>
          <p:nvPr>
            <p:ph type="title"/>
          </p:nvPr>
        </p:nvSpPr>
        <p:spPr>
          <a:xfrm>
            <a:off x="994375" y="280750"/>
            <a:ext cx="2875800" cy="715500"/>
          </a:xfrm>
          <a:prstGeom prst="rect">
            <a:avLst/>
          </a:prstGeom>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2239E"/>
                </a:solidFill>
              </a:rPr>
              <a:t>5.</a:t>
            </a:r>
            <a:r>
              <a:rPr b="1" lang="en">
                <a:solidFill>
                  <a:srgbClr val="12239E"/>
                </a:solidFill>
              </a:rPr>
              <a:t>Product Performance</a:t>
            </a:r>
            <a:endParaRPr b="1">
              <a:solidFill>
                <a:srgbClr val="12239E"/>
              </a:solidFill>
            </a:endParaRPr>
          </a:p>
        </p:txBody>
      </p:sp>
      <p:sp>
        <p:nvSpPr>
          <p:cNvPr id="345" name="Google Shape;345;p53"/>
          <p:cNvSpPr txBox="1"/>
          <p:nvPr>
            <p:ph type="title"/>
          </p:nvPr>
        </p:nvSpPr>
        <p:spPr>
          <a:xfrm>
            <a:off x="592775" y="1296250"/>
            <a:ext cx="1639200" cy="543000"/>
          </a:xfrm>
          <a:prstGeom prst="rect">
            <a:avLst/>
          </a:prstGeom>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2239E"/>
                </a:solidFill>
              </a:rPr>
              <a:t>Best Selling</a:t>
            </a:r>
            <a:r>
              <a:rPr b="1" lang="en">
                <a:solidFill>
                  <a:srgbClr val="12239E"/>
                </a:solidFill>
              </a:rPr>
              <a:t>?</a:t>
            </a:r>
            <a:endParaRPr b="1">
              <a:solidFill>
                <a:srgbClr val="12239E"/>
              </a:solidFill>
            </a:endParaRPr>
          </a:p>
        </p:txBody>
      </p:sp>
      <p:pic>
        <p:nvPicPr>
          <p:cNvPr id="346" name="Google Shape;346;p53"/>
          <p:cNvPicPr preferRelativeResize="0"/>
          <p:nvPr/>
        </p:nvPicPr>
        <p:blipFill>
          <a:blip r:embed="rId4">
            <a:alphaModFix/>
          </a:blip>
          <a:stretch>
            <a:fillRect/>
          </a:stretch>
        </p:blipFill>
        <p:spPr>
          <a:xfrm>
            <a:off x="4096425" y="463750"/>
            <a:ext cx="4807799" cy="22079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4"/>
          <p:cNvSpPr txBox="1"/>
          <p:nvPr>
            <p:ph idx="1" type="body"/>
          </p:nvPr>
        </p:nvSpPr>
        <p:spPr>
          <a:xfrm>
            <a:off x="350325" y="1646100"/>
            <a:ext cx="2769900" cy="1644000"/>
          </a:xfrm>
          <a:prstGeom prst="rect">
            <a:avLst/>
          </a:prstGeom>
          <a:ln cap="flat" cmpd="sng" w="38100">
            <a:solidFill>
              <a:srgbClr val="1223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highlight>
                  <a:srgbClr val="FFFFFF"/>
                </a:highlight>
                <a:latin typeface="Arial"/>
                <a:ea typeface="Arial"/>
                <a:cs typeface="Arial"/>
                <a:sym typeface="Arial"/>
              </a:rPr>
              <a:t>Worst selling category overall is </a:t>
            </a:r>
            <a:r>
              <a:rPr b="1" lang="en" sz="1400">
                <a:highlight>
                  <a:srgbClr val="FFFFFF"/>
                </a:highlight>
                <a:latin typeface="Arial"/>
                <a:ea typeface="Arial"/>
                <a:cs typeface="Arial"/>
                <a:sym typeface="Arial"/>
              </a:rPr>
              <a:t>security and services</a:t>
            </a:r>
            <a:r>
              <a:rPr lang="en" sz="1400">
                <a:highlight>
                  <a:srgbClr val="FFFFFF"/>
                </a:highlight>
                <a:latin typeface="Arial"/>
                <a:ea typeface="Arial"/>
                <a:cs typeface="Arial"/>
                <a:sym typeface="Arial"/>
              </a:rPr>
              <a:t> with just </a:t>
            </a:r>
            <a:r>
              <a:rPr b="1" lang="en" sz="1400">
                <a:highlight>
                  <a:srgbClr val="FFFFFF"/>
                </a:highlight>
                <a:latin typeface="Arial"/>
                <a:ea typeface="Arial"/>
                <a:cs typeface="Arial"/>
                <a:sym typeface="Arial"/>
              </a:rPr>
              <a:t>2 </a:t>
            </a:r>
            <a:r>
              <a:rPr lang="en" sz="1400">
                <a:highlight>
                  <a:srgbClr val="FFFFFF"/>
                </a:highlight>
                <a:latin typeface="Arial"/>
                <a:ea typeface="Arial"/>
                <a:cs typeface="Arial"/>
                <a:sym typeface="Arial"/>
              </a:rPr>
              <a:t>orders which could suggest people do not trust buying security equipment from third party sellers</a:t>
            </a:r>
            <a:endParaRPr sz="2100"/>
          </a:p>
        </p:txBody>
      </p:sp>
      <p:pic>
        <p:nvPicPr>
          <p:cNvPr id="352" name="Google Shape;352;p54"/>
          <p:cNvPicPr preferRelativeResize="0"/>
          <p:nvPr/>
        </p:nvPicPr>
        <p:blipFill>
          <a:blip r:embed="rId3">
            <a:alphaModFix/>
          </a:blip>
          <a:stretch>
            <a:fillRect/>
          </a:stretch>
        </p:blipFill>
        <p:spPr>
          <a:xfrm>
            <a:off x="3280200" y="1341200"/>
            <a:ext cx="5469925" cy="2461100"/>
          </a:xfrm>
          <a:prstGeom prst="rect">
            <a:avLst/>
          </a:prstGeom>
          <a:noFill/>
          <a:ln cap="flat" cmpd="sng" w="38100">
            <a:solidFill>
              <a:srgbClr val="12239E"/>
            </a:solidFill>
            <a:prstDash val="solid"/>
            <a:round/>
            <a:headEnd len="sm" w="sm" type="none"/>
            <a:tailEnd len="sm" w="sm" type="none"/>
          </a:ln>
        </p:spPr>
      </p:pic>
      <p:sp>
        <p:nvSpPr>
          <p:cNvPr id="353" name="Google Shape;353;p54"/>
          <p:cNvSpPr txBox="1"/>
          <p:nvPr>
            <p:ph type="title"/>
          </p:nvPr>
        </p:nvSpPr>
        <p:spPr>
          <a:xfrm>
            <a:off x="994575" y="504725"/>
            <a:ext cx="1855200" cy="543000"/>
          </a:xfrm>
          <a:prstGeom prst="rect">
            <a:avLst/>
          </a:prstGeom>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2239E"/>
                </a:solidFill>
              </a:rPr>
              <a:t>Worst Selling</a:t>
            </a:r>
            <a:r>
              <a:rPr b="1" lang="en">
                <a:solidFill>
                  <a:srgbClr val="12239E"/>
                </a:solidFill>
              </a:rPr>
              <a:t>?</a:t>
            </a:r>
            <a:endParaRPr b="1">
              <a:solidFill>
                <a:srgbClr val="12239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idx="1" type="body"/>
          </p:nvPr>
        </p:nvSpPr>
        <p:spPr>
          <a:xfrm>
            <a:off x="373475" y="1869313"/>
            <a:ext cx="3966900" cy="1404900"/>
          </a:xfrm>
          <a:prstGeom prst="rect">
            <a:avLst/>
          </a:prstGeom>
          <a:ln cap="flat" cmpd="sng" w="38100">
            <a:solidFill>
              <a:srgbClr val="12239E"/>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400">
                <a:highlight>
                  <a:srgbClr val="FFFFFF"/>
                </a:highlight>
                <a:latin typeface="Arial"/>
                <a:ea typeface="Arial"/>
                <a:cs typeface="Arial"/>
                <a:sym typeface="Arial"/>
              </a:rPr>
              <a:t>watches gifts</a:t>
            </a:r>
            <a:r>
              <a:rPr lang="en" sz="1400">
                <a:highlight>
                  <a:srgbClr val="FFFFFF"/>
                </a:highlight>
                <a:latin typeface="Arial"/>
                <a:ea typeface="Arial"/>
                <a:cs typeface="Arial"/>
                <a:sym typeface="Arial"/>
              </a:rPr>
              <a:t> and </a:t>
            </a:r>
            <a:r>
              <a:rPr b="1" lang="en" sz="1400">
                <a:highlight>
                  <a:srgbClr val="FFFFFF"/>
                </a:highlight>
                <a:latin typeface="Arial"/>
                <a:ea typeface="Arial"/>
                <a:cs typeface="Arial"/>
                <a:sym typeface="Arial"/>
              </a:rPr>
              <a:t>health beauty </a:t>
            </a:r>
            <a:r>
              <a:rPr lang="en" sz="1400">
                <a:highlight>
                  <a:srgbClr val="FFFFFF"/>
                </a:highlight>
                <a:latin typeface="Arial"/>
                <a:ea typeface="Arial"/>
                <a:cs typeface="Arial"/>
                <a:sym typeface="Arial"/>
              </a:rPr>
              <a:t>are both categories that have the highest two revenues streams accounting for </a:t>
            </a:r>
            <a:r>
              <a:rPr b="1" lang="en" sz="1400">
                <a:highlight>
                  <a:srgbClr val="FFFFFF"/>
                </a:highlight>
                <a:latin typeface="Arial"/>
                <a:ea typeface="Arial"/>
                <a:cs typeface="Arial"/>
                <a:sym typeface="Arial"/>
              </a:rPr>
              <a:t>R$ 2,746,789.68</a:t>
            </a:r>
            <a:r>
              <a:rPr lang="en" sz="1400">
                <a:highlight>
                  <a:srgbClr val="FFFFFF"/>
                </a:highlight>
                <a:latin typeface="Arial"/>
                <a:ea typeface="Arial"/>
                <a:cs typeface="Arial"/>
                <a:sym typeface="Arial"/>
              </a:rPr>
              <a:t> of total revenue suggesting this is a place where people buy gifts for others as these two categories are usually gifts</a:t>
            </a:r>
            <a:endParaRPr sz="2100"/>
          </a:p>
        </p:txBody>
      </p:sp>
      <p:pic>
        <p:nvPicPr>
          <p:cNvPr id="359" name="Google Shape;359;p55"/>
          <p:cNvPicPr preferRelativeResize="0"/>
          <p:nvPr/>
        </p:nvPicPr>
        <p:blipFill>
          <a:blip r:embed="rId3">
            <a:alphaModFix/>
          </a:blip>
          <a:stretch>
            <a:fillRect/>
          </a:stretch>
        </p:blipFill>
        <p:spPr>
          <a:xfrm>
            <a:off x="4505600" y="1280988"/>
            <a:ext cx="4323824" cy="2581525"/>
          </a:xfrm>
          <a:prstGeom prst="rect">
            <a:avLst/>
          </a:prstGeom>
          <a:noFill/>
          <a:ln cap="flat" cmpd="sng" w="38100">
            <a:solidFill>
              <a:srgbClr val="12239E"/>
            </a:solidFill>
            <a:prstDash val="solid"/>
            <a:round/>
            <a:headEnd len="sm" w="sm" type="none"/>
            <a:tailEnd len="sm" w="sm" type="none"/>
          </a:ln>
        </p:spPr>
      </p:pic>
      <p:sp>
        <p:nvSpPr>
          <p:cNvPr id="360" name="Google Shape;360;p55"/>
          <p:cNvSpPr txBox="1"/>
          <p:nvPr>
            <p:ph type="title"/>
          </p:nvPr>
        </p:nvSpPr>
        <p:spPr>
          <a:xfrm>
            <a:off x="1270925" y="481550"/>
            <a:ext cx="2172000" cy="543000"/>
          </a:xfrm>
          <a:prstGeom prst="rect">
            <a:avLst/>
          </a:prstGeom>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2239E"/>
                </a:solidFill>
              </a:rPr>
              <a:t>Total Revenue</a:t>
            </a:r>
            <a:r>
              <a:rPr b="1" lang="en">
                <a:solidFill>
                  <a:srgbClr val="12239E"/>
                </a:solidFill>
              </a:rPr>
              <a:t>?</a:t>
            </a:r>
            <a:endParaRPr b="1">
              <a:solidFill>
                <a:srgbClr val="12239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idx="1" type="body"/>
          </p:nvPr>
        </p:nvSpPr>
        <p:spPr>
          <a:xfrm>
            <a:off x="821425" y="1862100"/>
            <a:ext cx="3109500" cy="1419300"/>
          </a:xfrm>
          <a:prstGeom prst="rect">
            <a:avLst/>
          </a:prstGeom>
          <a:ln cap="flat" cmpd="sng" w="38100">
            <a:solidFill>
              <a:srgbClr val="1223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FFFF"/>
                </a:highlight>
              </a:rPr>
              <a:t>Computers</a:t>
            </a:r>
            <a:r>
              <a:rPr lang="en" sz="1400">
                <a:highlight>
                  <a:srgbClr val="FFFFFF"/>
                </a:highlight>
              </a:rPr>
              <a:t> have the highest average revenue of products, however during </a:t>
            </a:r>
            <a:r>
              <a:rPr b="1" lang="en" sz="1400">
                <a:highlight>
                  <a:srgbClr val="FFFFFF"/>
                </a:highlight>
              </a:rPr>
              <a:t>spring</a:t>
            </a:r>
            <a:r>
              <a:rPr lang="en" sz="1400">
                <a:highlight>
                  <a:srgbClr val="FFFFFF"/>
                </a:highlight>
              </a:rPr>
              <a:t> and </a:t>
            </a:r>
            <a:r>
              <a:rPr b="1" lang="en" sz="1400">
                <a:highlight>
                  <a:srgbClr val="FFFFFF"/>
                </a:highlight>
              </a:rPr>
              <a:t>winter </a:t>
            </a:r>
            <a:r>
              <a:rPr lang="en" sz="1400">
                <a:highlight>
                  <a:srgbClr val="FFFFFF"/>
                </a:highlight>
              </a:rPr>
              <a:t>this revenue falls below</a:t>
            </a:r>
            <a:r>
              <a:rPr b="1" lang="en" sz="1400">
                <a:highlight>
                  <a:srgbClr val="FFFFFF"/>
                </a:highlight>
              </a:rPr>
              <a:t> R$1000</a:t>
            </a:r>
            <a:r>
              <a:rPr lang="en" sz="1400">
                <a:highlight>
                  <a:srgbClr val="FFFFFF"/>
                </a:highlight>
              </a:rPr>
              <a:t> suggesting average order revenue reduces over these seasons</a:t>
            </a:r>
            <a:endParaRPr sz="2100"/>
          </a:p>
        </p:txBody>
      </p:sp>
      <p:pic>
        <p:nvPicPr>
          <p:cNvPr id="366" name="Google Shape;366;p56"/>
          <p:cNvPicPr preferRelativeResize="0"/>
          <p:nvPr/>
        </p:nvPicPr>
        <p:blipFill>
          <a:blip r:embed="rId3">
            <a:alphaModFix/>
          </a:blip>
          <a:stretch>
            <a:fillRect/>
          </a:stretch>
        </p:blipFill>
        <p:spPr>
          <a:xfrm>
            <a:off x="5300976" y="187575"/>
            <a:ext cx="2950150" cy="1524200"/>
          </a:xfrm>
          <a:prstGeom prst="rect">
            <a:avLst/>
          </a:prstGeom>
          <a:noFill/>
          <a:ln cap="flat" cmpd="sng" w="19050">
            <a:solidFill>
              <a:srgbClr val="12239E"/>
            </a:solidFill>
            <a:prstDash val="solid"/>
            <a:round/>
            <a:headEnd len="sm" w="sm" type="none"/>
            <a:tailEnd len="sm" w="sm" type="none"/>
          </a:ln>
        </p:spPr>
      </p:pic>
      <p:pic>
        <p:nvPicPr>
          <p:cNvPr id="367" name="Google Shape;367;p56"/>
          <p:cNvPicPr preferRelativeResize="0"/>
          <p:nvPr/>
        </p:nvPicPr>
        <p:blipFill>
          <a:blip r:embed="rId4">
            <a:alphaModFix/>
          </a:blip>
          <a:stretch>
            <a:fillRect/>
          </a:stretch>
        </p:blipFill>
        <p:spPr>
          <a:xfrm>
            <a:off x="5300975" y="1711775"/>
            <a:ext cx="2950150" cy="1524200"/>
          </a:xfrm>
          <a:prstGeom prst="rect">
            <a:avLst/>
          </a:prstGeom>
          <a:noFill/>
          <a:ln cap="flat" cmpd="sng" w="19050">
            <a:solidFill>
              <a:srgbClr val="12239E"/>
            </a:solidFill>
            <a:prstDash val="solid"/>
            <a:round/>
            <a:headEnd len="sm" w="sm" type="none"/>
            <a:tailEnd len="sm" w="sm" type="none"/>
          </a:ln>
        </p:spPr>
      </p:pic>
      <p:pic>
        <p:nvPicPr>
          <p:cNvPr id="368" name="Google Shape;368;p56"/>
          <p:cNvPicPr preferRelativeResize="0"/>
          <p:nvPr/>
        </p:nvPicPr>
        <p:blipFill>
          <a:blip r:embed="rId5">
            <a:alphaModFix/>
          </a:blip>
          <a:stretch>
            <a:fillRect/>
          </a:stretch>
        </p:blipFill>
        <p:spPr>
          <a:xfrm>
            <a:off x="5300975" y="3274075"/>
            <a:ext cx="2950150" cy="1602725"/>
          </a:xfrm>
          <a:prstGeom prst="rect">
            <a:avLst/>
          </a:prstGeom>
          <a:noFill/>
          <a:ln cap="flat" cmpd="sng" w="19050">
            <a:solidFill>
              <a:srgbClr val="12239E"/>
            </a:solidFill>
            <a:prstDash val="solid"/>
            <a:round/>
            <a:headEnd len="sm" w="sm" type="none"/>
            <a:tailEnd len="sm" w="sm" type="none"/>
          </a:ln>
        </p:spPr>
      </p:pic>
      <p:sp>
        <p:nvSpPr>
          <p:cNvPr id="369" name="Google Shape;369;p56"/>
          <p:cNvSpPr txBox="1"/>
          <p:nvPr>
            <p:ph type="title"/>
          </p:nvPr>
        </p:nvSpPr>
        <p:spPr>
          <a:xfrm>
            <a:off x="1056150" y="543350"/>
            <a:ext cx="2349600" cy="543000"/>
          </a:xfrm>
          <a:prstGeom prst="rect">
            <a:avLst/>
          </a:prstGeom>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2239E"/>
                </a:solidFill>
              </a:rPr>
              <a:t>Average Revenue</a:t>
            </a:r>
            <a:r>
              <a:rPr b="1" lang="en">
                <a:solidFill>
                  <a:srgbClr val="12239E"/>
                </a:solidFill>
              </a:rPr>
              <a:t>?</a:t>
            </a:r>
            <a:endParaRPr b="1">
              <a:solidFill>
                <a:srgbClr val="12239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7"/>
          <p:cNvSpPr txBox="1"/>
          <p:nvPr>
            <p:ph idx="1" type="body"/>
          </p:nvPr>
        </p:nvSpPr>
        <p:spPr>
          <a:xfrm>
            <a:off x="240100" y="1679075"/>
            <a:ext cx="3094200" cy="2409000"/>
          </a:xfrm>
          <a:prstGeom prst="rect">
            <a:avLst/>
          </a:prstGeom>
          <a:ln cap="flat" cmpd="sng" w="38100">
            <a:solidFill>
              <a:srgbClr val="12239E"/>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highlight>
                  <a:srgbClr val="FFFFFF"/>
                </a:highlight>
              </a:rPr>
              <a:t>S</a:t>
            </a:r>
            <a:r>
              <a:rPr lang="en" sz="1400">
                <a:highlight>
                  <a:srgbClr val="FFFFFF"/>
                </a:highlight>
              </a:rPr>
              <a:t>hipping costs shows that the higher cost of shipping categories (top 3) do not place in the top 5 total revenue </a:t>
            </a:r>
            <a:r>
              <a:rPr b="1" lang="en" sz="1400">
                <a:highlight>
                  <a:srgbClr val="FFFFFF"/>
                </a:highlight>
              </a:rPr>
              <a:t>(Figure 1)</a:t>
            </a:r>
            <a:r>
              <a:rPr lang="en" sz="1400">
                <a:highlight>
                  <a:srgbClr val="FFFFFF"/>
                </a:highlight>
              </a:rPr>
              <a:t> which suggests people are put off by high shipping costs.</a:t>
            </a:r>
            <a:endParaRPr sz="1400">
              <a:highlight>
                <a:srgbClr val="FFFFFF"/>
              </a:highlight>
            </a:endParaRPr>
          </a:p>
          <a:p>
            <a:pPr indent="-317500" lvl="0" marL="457200" rtl="0" algn="l">
              <a:spcBef>
                <a:spcPts val="0"/>
              </a:spcBef>
              <a:spcAft>
                <a:spcPts val="0"/>
              </a:spcAft>
              <a:buSzPts val="1400"/>
              <a:buChar char="●"/>
            </a:pPr>
            <a:r>
              <a:rPr lang="en" sz="1400">
                <a:highlight>
                  <a:srgbClr val="FFFFFF"/>
                </a:highlight>
              </a:rPr>
              <a:t>Three of the top 5 revenue categories have shipping around </a:t>
            </a:r>
            <a:r>
              <a:rPr b="1" lang="en" sz="1400">
                <a:highlight>
                  <a:srgbClr val="FFFFFF"/>
                </a:highlight>
              </a:rPr>
              <a:t>R$18 (Figure 2)</a:t>
            </a:r>
            <a:endParaRPr b="1" sz="1400">
              <a:highlight>
                <a:srgbClr val="FFFFFF"/>
              </a:highlight>
            </a:endParaRPr>
          </a:p>
        </p:txBody>
      </p:sp>
      <p:pic>
        <p:nvPicPr>
          <p:cNvPr id="375" name="Google Shape;375;p57"/>
          <p:cNvPicPr preferRelativeResize="0"/>
          <p:nvPr/>
        </p:nvPicPr>
        <p:blipFill>
          <a:blip r:embed="rId3">
            <a:alphaModFix/>
          </a:blip>
          <a:stretch>
            <a:fillRect/>
          </a:stretch>
        </p:blipFill>
        <p:spPr>
          <a:xfrm>
            <a:off x="6170625" y="1051228"/>
            <a:ext cx="2705100" cy="3525724"/>
          </a:xfrm>
          <a:prstGeom prst="rect">
            <a:avLst/>
          </a:prstGeom>
          <a:noFill/>
          <a:ln cap="flat" cmpd="sng" w="38100">
            <a:solidFill>
              <a:srgbClr val="12239E"/>
            </a:solidFill>
            <a:prstDash val="solid"/>
            <a:round/>
            <a:headEnd len="sm" w="sm" type="none"/>
            <a:tailEnd len="sm" w="sm" type="none"/>
          </a:ln>
        </p:spPr>
      </p:pic>
      <p:pic>
        <p:nvPicPr>
          <p:cNvPr id="376" name="Google Shape;376;p57"/>
          <p:cNvPicPr preferRelativeResize="0"/>
          <p:nvPr/>
        </p:nvPicPr>
        <p:blipFill>
          <a:blip r:embed="rId4">
            <a:alphaModFix/>
          </a:blip>
          <a:stretch>
            <a:fillRect/>
          </a:stretch>
        </p:blipFill>
        <p:spPr>
          <a:xfrm>
            <a:off x="3420588" y="1051225"/>
            <a:ext cx="2663740" cy="3525725"/>
          </a:xfrm>
          <a:prstGeom prst="rect">
            <a:avLst/>
          </a:prstGeom>
          <a:noFill/>
          <a:ln cap="flat" cmpd="sng" w="38100">
            <a:solidFill>
              <a:srgbClr val="12239E"/>
            </a:solidFill>
            <a:prstDash val="solid"/>
            <a:round/>
            <a:headEnd len="sm" w="sm" type="none"/>
            <a:tailEnd len="sm" w="sm" type="none"/>
          </a:ln>
        </p:spPr>
      </p:pic>
      <p:sp>
        <p:nvSpPr>
          <p:cNvPr id="377" name="Google Shape;377;p57"/>
          <p:cNvSpPr txBox="1"/>
          <p:nvPr/>
        </p:nvSpPr>
        <p:spPr>
          <a:xfrm>
            <a:off x="4312360" y="641000"/>
            <a:ext cx="8802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Figure 1</a:t>
            </a:r>
            <a:endParaRPr b="1">
              <a:latin typeface="Calibri"/>
              <a:ea typeface="Calibri"/>
              <a:cs typeface="Calibri"/>
              <a:sym typeface="Calibri"/>
            </a:endParaRPr>
          </a:p>
        </p:txBody>
      </p:sp>
      <p:sp>
        <p:nvSpPr>
          <p:cNvPr id="378" name="Google Shape;378;p57"/>
          <p:cNvSpPr txBox="1"/>
          <p:nvPr/>
        </p:nvSpPr>
        <p:spPr>
          <a:xfrm>
            <a:off x="7083085" y="641000"/>
            <a:ext cx="8802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Figure 2</a:t>
            </a:r>
            <a:endParaRPr b="1">
              <a:latin typeface="Calibri"/>
              <a:ea typeface="Calibri"/>
              <a:cs typeface="Calibri"/>
              <a:sym typeface="Calibri"/>
            </a:endParaRPr>
          </a:p>
        </p:txBody>
      </p:sp>
      <p:sp>
        <p:nvSpPr>
          <p:cNvPr id="379" name="Google Shape;379;p57"/>
          <p:cNvSpPr txBox="1"/>
          <p:nvPr>
            <p:ph type="title"/>
          </p:nvPr>
        </p:nvSpPr>
        <p:spPr>
          <a:xfrm>
            <a:off x="986650" y="453200"/>
            <a:ext cx="2172000" cy="543000"/>
          </a:xfrm>
          <a:prstGeom prst="rect">
            <a:avLst/>
          </a:prstGeom>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2239E"/>
                </a:solidFill>
              </a:rPr>
              <a:t>Shipping Costs</a:t>
            </a:r>
            <a:r>
              <a:rPr b="1" lang="en">
                <a:solidFill>
                  <a:srgbClr val="12239E"/>
                </a:solidFill>
              </a:rPr>
              <a:t>?</a:t>
            </a:r>
            <a:endParaRPr b="1">
              <a:solidFill>
                <a:srgbClr val="12239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ph idx="1" type="body"/>
          </p:nvPr>
        </p:nvSpPr>
        <p:spPr>
          <a:xfrm>
            <a:off x="528000" y="2314000"/>
            <a:ext cx="2985900" cy="1115100"/>
          </a:xfrm>
          <a:prstGeom prst="rect">
            <a:avLst/>
          </a:prstGeom>
          <a:ln cap="flat" cmpd="sng" w="38100">
            <a:solidFill>
              <a:srgbClr val="1223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highlight>
                  <a:srgbClr val="FFFFFF"/>
                </a:highlight>
              </a:rPr>
              <a:t>M</a:t>
            </a:r>
            <a:r>
              <a:rPr lang="en" sz="1400">
                <a:highlight>
                  <a:srgbClr val="FFFFFF"/>
                </a:highlight>
              </a:rPr>
              <a:t>ajority of orders tend to have boxes with a </a:t>
            </a:r>
            <a:r>
              <a:rPr b="1" lang="en" sz="1400">
                <a:highlight>
                  <a:srgbClr val="FFFFFF"/>
                </a:highlight>
              </a:rPr>
              <a:t>small</a:t>
            </a:r>
            <a:r>
              <a:rPr lang="en" sz="1400">
                <a:highlight>
                  <a:srgbClr val="FFFFFF"/>
                </a:highlight>
              </a:rPr>
              <a:t> surface area (0-150cm^2) suggesting that the majority of goods bought are small</a:t>
            </a:r>
            <a:endParaRPr sz="2100"/>
          </a:p>
        </p:txBody>
      </p:sp>
      <p:pic>
        <p:nvPicPr>
          <p:cNvPr id="385" name="Google Shape;385;p58"/>
          <p:cNvPicPr preferRelativeResize="0"/>
          <p:nvPr/>
        </p:nvPicPr>
        <p:blipFill>
          <a:blip r:embed="rId3">
            <a:alphaModFix/>
          </a:blip>
          <a:stretch>
            <a:fillRect/>
          </a:stretch>
        </p:blipFill>
        <p:spPr>
          <a:xfrm>
            <a:off x="4207000" y="1529925"/>
            <a:ext cx="4215200" cy="2683250"/>
          </a:xfrm>
          <a:prstGeom prst="rect">
            <a:avLst/>
          </a:prstGeom>
          <a:noFill/>
          <a:ln cap="flat" cmpd="sng" w="38100">
            <a:solidFill>
              <a:srgbClr val="12239E"/>
            </a:solidFill>
            <a:prstDash val="solid"/>
            <a:round/>
            <a:headEnd len="sm" w="sm" type="none"/>
            <a:tailEnd len="sm" w="sm" type="none"/>
          </a:ln>
        </p:spPr>
      </p:pic>
      <p:sp>
        <p:nvSpPr>
          <p:cNvPr id="386" name="Google Shape;386;p58"/>
          <p:cNvSpPr txBox="1"/>
          <p:nvPr>
            <p:ph type="title"/>
          </p:nvPr>
        </p:nvSpPr>
        <p:spPr>
          <a:xfrm>
            <a:off x="1071600" y="520175"/>
            <a:ext cx="2172000" cy="543000"/>
          </a:xfrm>
          <a:prstGeom prst="rect">
            <a:avLst/>
          </a:prstGeom>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2239E"/>
                </a:solidFill>
              </a:rPr>
              <a:t>Product Size?</a:t>
            </a:r>
            <a:endParaRPr b="1">
              <a:solidFill>
                <a:srgbClr val="12239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ph idx="1" type="body"/>
          </p:nvPr>
        </p:nvSpPr>
        <p:spPr>
          <a:xfrm>
            <a:off x="828513" y="1252900"/>
            <a:ext cx="3248100" cy="1127100"/>
          </a:xfrm>
          <a:prstGeom prst="rect">
            <a:avLst/>
          </a:prstGeom>
          <a:ln cap="flat" cmpd="sng" w="38100">
            <a:solidFill>
              <a:srgbClr val="12239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FFFF"/>
                </a:highlight>
              </a:rPr>
              <a:t>L</a:t>
            </a:r>
            <a:r>
              <a:rPr b="1" lang="en" sz="1400">
                <a:highlight>
                  <a:srgbClr val="FFFFFF"/>
                </a:highlight>
              </a:rPr>
              <a:t>ong</a:t>
            </a:r>
            <a:r>
              <a:rPr lang="en" sz="1400">
                <a:highlight>
                  <a:srgbClr val="FFFFFF"/>
                </a:highlight>
              </a:rPr>
              <a:t> title lengths (50+ characters) tend to have higher orders than smaller titles suggesting a positive correlation with title length and orders</a:t>
            </a:r>
            <a:endParaRPr sz="2100"/>
          </a:p>
        </p:txBody>
      </p:sp>
      <p:pic>
        <p:nvPicPr>
          <p:cNvPr id="392" name="Google Shape;392;p59"/>
          <p:cNvPicPr preferRelativeResize="0"/>
          <p:nvPr/>
        </p:nvPicPr>
        <p:blipFill>
          <a:blip r:embed="rId3">
            <a:alphaModFix/>
          </a:blip>
          <a:stretch>
            <a:fillRect/>
          </a:stretch>
        </p:blipFill>
        <p:spPr>
          <a:xfrm>
            <a:off x="734725" y="2662400"/>
            <a:ext cx="3435675" cy="2154825"/>
          </a:xfrm>
          <a:prstGeom prst="rect">
            <a:avLst/>
          </a:prstGeom>
          <a:noFill/>
          <a:ln cap="flat" cmpd="sng" w="38100">
            <a:solidFill>
              <a:srgbClr val="12239E"/>
            </a:solidFill>
            <a:prstDash val="solid"/>
            <a:round/>
            <a:headEnd len="sm" w="sm" type="none"/>
            <a:tailEnd len="sm" w="sm" type="none"/>
          </a:ln>
        </p:spPr>
      </p:pic>
      <p:sp>
        <p:nvSpPr>
          <p:cNvPr id="393" name="Google Shape;393;p59"/>
          <p:cNvSpPr txBox="1"/>
          <p:nvPr/>
        </p:nvSpPr>
        <p:spPr>
          <a:xfrm>
            <a:off x="5016913" y="1237150"/>
            <a:ext cx="3282300" cy="1158600"/>
          </a:xfrm>
          <a:prstGeom prst="rect">
            <a:avLst/>
          </a:prstGeom>
          <a:noFill/>
          <a:ln cap="flat" cmpd="sng" w="38100">
            <a:solidFill>
              <a:srgbClr val="12239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highlight>
                  <a:srgbClr val="FFFFFF"/>
                </a:highlight>
                <a:latin typeface="Calibri"/>
                <a:ea typeface="Calibri"/>
                <a:cs typeface="Calibri"/>
                <a:sym typeface="Calibri"/>
              </a:rPr>
              <a:t>P</a:t>
            </a:r>
            <a:r>
              <a:rPr lang="en">
                <a:solidFill>
                  <a:schemeClr val="dk2"/>
                </a:solidFill>
                <a:highlight>
                  <a:srgbClr val="FFFFFF"/>
                </a:highlight>
                <a:latin typeface="Calibri"/>
                <a:ea typeface="Calibri"/>
                <a:cs typeface="Calibri"/>
                <a:sym typeface="Calibri"/>
              </a:rPr>
              <a:t>roducts with </a:t>
            </a:r>
            <a:r>
              <a:rPr b="1" lang="en">
                <a:solidFill>
                  <a:schemeClr val="dk2"/>
                </a:solidFill>
                <a:highlight>
                  <a:srgbClr val="FFFFFF"/>
                </a:highlight>
                <a:latin typeface="Calibri"/>
                <a:ea typeface="Calibri"/>
                <a:cs typeface="Calibri"/>
                <a:sym typeface="Calibri"/>
              </a:rPr>
              <a:t>1 photo</a:t>
            </a:r>
            <a:r>
              <a:rPr lang="en">
                <a:solidFill>
                  <a:schemeClr val="dk2"/>
                </a:solidFill>
                <a:highlight>
                  <a:srgbClr val="FFFFFF"/>
                </a:highlight>
                <a:latin typeface="Calibri"/>
                <a:ea typeface="Calibri"/>
                <a:cs typeface="Calibri"/>
                <a:sym typeface="Calibri"/>
              </a:rPr>
              <a:t> advertised have the most orders and as quantity of photos rise there are less orders, suggesting 1 photo is enough to get orders</a:t>
            </a:r>
            <a:endParaRPr>
              <a:solidFill>
                <a:schemeClr val="dk2"/>
              </a:solidFill>
              <a:latin typeface="Calibri"/>
              <a:ea typeface="Calibri"/>
              <a:cs typeface="Calibri"/>
              <a:sym typeface="Calibri"/>
            </a:endParaRPr>
          </a:p>
        </p:txBody>
      </p:sp>
      <p:pic>
        <p:nvPicPr>
          <p:cNvPr id="394" name="Google Shape;394;p59"/>
          <p:cNvPicPr preferRelativeResize="0"/>
          <p:nvPr/>
        </p:nvPicPr>
        <p:blipFill>
          <a:blip r:embed="rId4">
            <a:alphaModFix/>
          </a:blip>
          <a:stretch>
            <a:fillRect/>
          </a:stretch>
        </p:blipFill>
        <p:spPr>
          <a:xfrm>
            <a:off x="4739825" y="2662400"/>
            <a:ext cx="3836464" cy="2154825"/>
          </a:xfrm>
          <a:prstGeom prst="rect">
            <a:avLst/>
          </a:prstGeom>
          <a:noFill/>
          <a:ln cap="flat" cmpd="sng" w="38100">
            <a:solidFill>
              <a:srgbClr val="12239E"/>
            </a:solidFill>
            <a:prstDash val="solid"/>
            <a:round/>
            <a:headEnd len="sm" w="sm" type="none"/>
            <a:tailEnd len="sm" w="sm" type="none"/>
          </a:ln>
        </p:spPr>
      </p:pic>
      <p:sp>
        <p:nvSpPr>
          <p:cNvPr id="395" name="Google Shape;395;p59"/>
          <p:cNvSpPr txBox="1"/>
          <p:nvPr>
            <p:ph type="title"/>
          </p:nvPr>
        </p:nvSpPr>
        <p:spPr>
          <a:xfrm>
            <a:off x="1202900" y="427500"/>
            <a:ext cx="2172000" cy="543000"/>
          </a:xfrm>
          <a:prstGeom prst="rect">
            <a:avLst/>
          </a:prstGeom>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2239E"/>
                </a:solidFill>
              </a:rPr>
              <a:t>Product Listings?</a:t>
            </a:r>
            <a:endParaRPr b="1">
              <a:solidFill>
                <a:srgbClr val="12239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title"/>
          </p:nvPr>
        </p:nvSpPr>
        <p:spPr>
          <a:xfrm>
            <a:off x="3403950" y="491750"/>
            <a:ext cx="2365200" cy="543000"/>
          </a:xfrm>
          <a:prstGeom prst="rect">
            <a:avLst/>
          </a:prstGeom>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12239E"/>
                </a:solidFill>
              </a:rPr>
              <a:t>Recommendations</a:t>
            </a:r>
            <a:endParaRPr b="1">
              <a:solidFill>
                <a:srgbClr val="12239E"/>
              </a:solidFill>
            </a:endParaRPr>
          </a:p>
        </p:txBody>
      </p:sp>
      <p:sp>
        <p:nvSpPr>
          <p:cNvPr id="401" name="Google Shape;401;p60"/>
          <p:cNvSpPr txBox="1"/>
          <p:nvPr/>
        </p:nvSpPr>
        <p:spPr>
          <a:xfrm>
            <a:off x="710550" y="1204775"/>
            <a:ext cx="7722900" cy="3537000"/>
          </a:xfrm>
          <a:prstGeom prst="rect">
            <a:avLst/>
          </a:prstGeom>
          <a:noFill/>
          <a:ln cap="flat" cmpd="sng" w="38100">
            <a:solidFill>
              <a:srgbClr val="12239E"/>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Calibri"/>
              <a:buChar char="-"/>
            </a:pPr>
            <a:r>
              <a:rPr lang="en">
                <a:solidFill>
                  <a:schemeClr val="dk2"/>
                </a:solidFill>
                <a:highlight>
                  <a:srgbClr val="FFFFFF"/>
                </a:highlight>
                <a:latin typeface="Calibri"/>
                <a:ea typeface="Calibri"/>
                <a:cs typeface="Calibri"/>
                <a:sym typeface="Calibri"/>
              </a:rPr>
              <a:t>Sellers could opt to selling more premium watches and health products as these two have the highest revenues and have the highest orders for premium priced goods ($300+)</a:t>
            </a:r>
            <a:endParaRPr>
              <a:solidFill>
                <a:schemeClr val="dk2"/>
              </a:solidFill>
              <a:highlight>
                <a:srgbClr val="FFFFFF"/>
              </a:highlight>
              <a:latin typeface="Calibri"/>
              <a:ea typeface="Calibri"/>
              <a:cs typeface="Calibri"/>
              <a:sym typeface="Calibri"/>
            </a:endParaRPr>
          </a:p>
          <a:p>
            <a:pPr indent="-317500" lvl="0" marL="457200" rtl="0" algn="l">
              <a:lnSpc>
                <a:spcPct val="115000"/>
              </a:lnSpc>
              <a:spcBef>
                <a:spcPts val="0"/>
              </a:spcBef>
              <a:spcAft>
                <a:spcPts val="0"/>
              </a:spcAft>
              <a:buClr>
                <a:schemeClr val="dk2"/>
              </a:buClr>
              <a:buSzPts val="1400"/>
              <a:buFont typeface="Calibri"/>
              <a:buChar char="-"/>
            </a:pPr>
            <a:r>
              <a:rPr lang="en">
                <a:solidFill>
                  <a:schemeClr val="dk2"/>
                </a:solidFill>
                <a:highlight>
                  <a:srgbClr val="FFFFFF"/>
                </a:highlight>
                <a:latin typeface="Calibri"/>
                <a:ea typeface="Calibri"/>
                <a:cs typeface="Calibri"/>
                <a:sym typeface="Calibri"/>
              </a:rPr>
              <a:t>Total revenue falls during autumn and winter thus adding more promotions or more marketing during these seasons could allow for more sales revenue during these times</a:t>
            </a:r>
            <a:endParaRPr>
              <a:solidFill>
                <a:schemeClr val="dk2"/>
              </a:solidFill>
              <a:highlight>
                <a:srgbClr val="FFFFFF"/>
              </a:highlight>
              <a:latin typeface="Calibri"/>
              <a:ea typeface="Calibri"/>
              <a:cs typeface="Calibri"/>
              <a:sym typeface="Calibri"/>
            </a:endParaRPr>
          </a:p>
          <a:p>
            <a:pPr indent="-317500" lvl="0" marL="457200" rtl="0" algn="l">
              <a:lnSpc>
                <a:spcPct val="115000"/>
              </a:lnSpc>
              <a:spcBef>
                <a:spcPts val="0"/>
              </a:spcBef>
              <a:spcAft>
                <a:spcPts val="0"/>
              </a:spcAft>
              <a:buClr>
                <a:schemeClr val="dk2"/>
              </a:buClr>
              <a:buSzPts val="1400"/>
              <a:buFont typeface="Calibri"/>
              <a:buChar char="-"/>
            </a:pPr>
            <a:r>
              <a:rPr lang="en">
                <a:solidFill>
                  <a:schemeClr val="dk2"/>
                </a:solidFill>
                <a:highlight>
                  <a:srgbClr val="FFFFFF"/>
                </a:highlight>
                <a:latin typeface="Calibri"/>
                <a:ea typeface="Calibri"/>
                <a:cs typeface="Calibri"/>
                <a:sym typeface="Calibri"/>
              </a:rPr>
              <a:t>Sellers would benefit from setting longer title lengths as there is a positive relationship between title length and orders thus recommended to use longer titles as well as have around 1-2 good quality photos to maximise their orders</a:t>
            </a:r>
            <a:endParaRPr>
              <a:solidFill>
                <a:schemeClr val="dk2"/>
              </a:solidFill>
              <a:highlight>
                <a:srgbClr val="FFFFFF"/>
              </a:highlight>
              <a:latin typeface="Calibri"/>
              <a:ea typeface="Calibri"/>
              <a:cs typeface="Calibri"/>
              <a:sym typeface="Calibri"/>
            </a:endParaRPr>
          </a:p>
          <a:p>
            <a:pPr indent="-317500" lvl="0" marL="457200" rtl="0" algn="l">
              <a:lnSpc>
                <a:spcPct val="115000"/>
              </a:lnSpc>
              <a:spcBef>
                <a:spcPts val="0"/>
              </a:spcBef>
              <a:spcAft>
                <a:spcPts val="0"/>
              </a:spcAft>
              <a:buClr>
                <a:schemeClr val="dk2"/>
              </a:buClr>
              <a:buSzPts val="1400"/>
              <a:buFont typeface="Calibri"/>
              <a:buChar char="-"/>
            </a:pPr>
            <a:r>
              <a:rPr lang="en">
                <a:solidFill>
                  <a:schemeClr val="dk2"/>
                </a:solidFill>
                <a:highlight>
                  <a:srgbClr val="FFFFFF"/>
                </a:highlight>
                <a:latin typeface="Calibri"/>
                <a:ea typeface="Calibri"/>
                <a:cs typeface="Calibri"/>
                <a:sym typeface="Calibri"/>
              </a:rPr>
              <a:t>'Computers' average revenue falls below R$1000 during spring and winter thus advertisements for computers during these seasons are recommended to increase to keep the average revenue above R$1000 for all seasons</a:t>
            </a:r>
            <a:endParaRPr>
              <a:solidFill>
                <a:schemeClr val="dk2"/>
              </a:solidFill>
              <a:highlight>
                <a:srgbClr val="FFFFFF"/>
              </a:highlight>
              <a:latin typeface="Calibri"/>
              <a:ea typeface="Calibri"/>
              <a:cs typeface="Calibri"/>
              <a:sym typeface="Calibri"/>
            </a:endParaRPr>
          </a:p>
          <a:p>
            <a:pPr indent="-317500" lvl="0" marL="457200" rtl="0" algn="l">
              <a:lnSpc>
                <a:spcPct val="115000"/>
              </a:lnSpc>
              <a:spcBef>
                <a:spcPts val="0"/>
              </a:spcBef>
              <a:spcAft>
                <a:spcPts val="0"/>
              </a:spcAft>
              <a:buClr>
                <a:schemeClr val="dk2"/>
              </a:buClr>
              <a:buSzPts val="1400"/>
              <a:buFont typeface="Calibri"/>
              <a:buChar char="-"/>
            </a:pPr>
            <a:r>
              <a:rPr lang="en">
                <a:solidFill>
                  <a:schemeClr val="dk2"/>
                </a:solidFill>
                <a:highlight>
                  <a:srgbClr val="FFFFFF"/>
                </a:highlight>
                <a:latin typeface="Calibri"/>
                <a:ea typeface="Calibri"/>
                <a:cs typeface="Calibri"/>
                <a:sym typeface="Calibri"/>
              </a:rPr>
              <a:t>Better relations with shipping suppliers could mean more revenue streams open up since revenue is not high for the top 5 highest shipping costs product categories. Around R$18 suggests that people are still willing to pay that since 3 of the top 5 categories by revenue have that</a:t>
            </a:r>
            <a:endParaRPr>
              <a:solidFill>
                <a:schemeClr val="dk2"/>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1"/>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 Customers</a:t>
            </a:r>
            <a:endParaRPr/>
          </a:p>
        </p:txBody>
      </p:sp>
      <p:sp>
        <p:nvSpPr>
          <p:cNvPr id="407" name="Google Shape;407;p61"/>
          <p:cNvSpPr txBox="1"/>
          <p:nvPr>
            <p:ph idx="1" type="body"/>
          </p:nvPr>
        </p:nvSpPr>
        <p:spPr>
          <a:xfrm>
            <a:off x="311700" y="1152475"/>
            <a:ext cx="2585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6.1 </a:t>
            </a:r>
            <a:endParaRPr/>
          </a:p>
          <a:p>
            <a:pPr indent="0" lvl="0" marL="0" rtl="0" algn="l">
              <a:spcBef>
                <a:spcPts val="1200"/>
              </a:spcBef>
              <a:spcAft>
                <a:spcPts val="1200"/>
              </a:spcAft>
              <a:buNone/>
            </a:pPr>
            <a:r>
              <a:rPr lang="en"/>
              <a:t>Shape of visualisations are very similar, implying that revenue may be dependent of new customers</a:t>
            </a:r>
            <a:endParaRPr/>
          </a:p>
        </p:txBody>
      </p:sp>
      <p:pic>
        <p:nvPicPr>
          <p:cNvPr id="408" name="Google Shape;408;p61"/>
          <p:cNvPicPr preferRelativeResize="0"/>
          <p:nvPr/>
        </p:nvPicPr>
        <p:blipFill>
          <a:blip r:embed="rId3">
            <a:alphaModFix/>
          </a:blip>
          <a:stretch>
            <a:fillRect/>
          </a:stretch>
        </p:blipFill>
        <p:spPr>
          <a:xfrm>
            <a:off x="2940300" y="1320263"/>
            <a:ext cx="5892000" cy="2502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2"/>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 Customers</a:t>
            </a:r>
            <a:endParaRPr/>
          </a:p>
        </p:txBody>
      </p:sp>
      <p:sp>
        <p:nvSpPr>
          <p:cNvPr id="414" name="Google Shape;414;p62"/>
          <p:cNvSpPr txBox="1"/>
          <p:nvPr>
            <p:ph idx="1" type="body"/>
          </p:nvPr>
        </p:nvSpPr>
        <p:spPr>
          <a:xfrm>
            <a:off x="311700" y="1152475"/>
            <a:ext cx="2635500" cy="2052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6.2</a:t>
            </a:r>
            <a:endParaRPr/>
          </a:p>
          <a:p>
            <a:pPr indent="0" lvl="0" marL="0" rtl="0" algn="l">
              <a:spcBef>
                <a:spcPts val="1200"/>
              </a:spcBef>
              <a:spcAft>
                <a:spcPts val="1200"/>
              </a:spcAft>
              <a:buNone/>
            </a:pPr>
            <a:r>
              <a:rPr lang="en"/>
              <a:t>The top 5 states with the most customers are the reason why the sellers are drastically outnumbered, affecting the visual</a:t>
            </a:r>
            <a:endParaRPr/>
          </a:p>
        </p:txBody>
      </p:sp>
      <p:pic>
        <p:nvPicPr>
          <p:cNvPr id="415" name="Google Shape;415;p62"/>
          <p:cNvPicPr preferRelativeResize="0"/>
          <p:nvPr/>
        </p:nvPicPr>
        <p:blipFill>
          <a:blip r:embed="rId3">
            <a:alphaModFix/>
          </a:blip>
          <a:stretch>
            <a:fillRect/>
          </a:stretch>
        </p:blipFill>
        <p:spPr>
          <a:xfrm>
            <a:off x="2947200" y="1171575"/>
            <a:ext cx="2952750" cy="1400175"/>
          </a:xfrm>
          <a:prstGeom prst="rect">
            <a:avLst/>
          </a:prstGeom>
          <a:noFill/>
          <a:ln>
            <a:noFill/>
          </a:ln>
        </p:spPr>
      </p:pic>
      <p:pic>
        <p:nvPicPr>
          <p:cNvPr id="416" name="Google Shape;416;p62"/>
          <p:cNvPicPr preferRelativeResize="0"/>
          <p:nvPr/>
        </p:nvPicPr>
        <p:blipFill>
          <a:blip r:embed="rId4">
            <a:alphaModFix/>
          </a:blip>
          <a:stretch>
            <a:fillRect/>
          </a:stretch>
        </p:blipFill>
        <p:spPr>
          <a:xfrm>
            <a:off x="3419350" y="2694525"/>
            <a:ext cx="4429598" cy="2124875"/>
          </a:xfrm>
          <a:prstGeom prst="rect">
            <a:avLst/>
          </a:prstGeom>
          <a:noFill/>
          <a:ln>
            <a:noFill/>
          </a:ln>
        </p:spPr>
      </p:pic>
      <p:pic>
        <p:nvPicPr>
          <p:cNvPr id="417" name="Google Shape;417;p62"/>
          <p:cNvPicPr preferRelativeResize="0"/>
          <p:nvPr/>
        </p:nvPicPr>
        <p:blipFill>
          <a:blip r:embed="rId5">
            <a:alphaModFix/>
          </a:blip>
          <a:stretch>
            <a:fillRect/>
          </a:stretch>
        </p:blipFill>
        <p:spPr>
          <a:xfrm>
            <a:off x="6075868" y="252325"/>
            <a:ext cx="2212732" cy="244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1.Overall Revenue</a:t>
            </a:r>
            <a:endParaRPr/>
          </a:p>
        </p:txBody>
      </p:sp>
      <p:sp>
        <p:nvSpPr>
          <p:cNvPr id="120" name="Google Shape;120;p27"/>
          <p:cNvSpPr txBox="1"/>
          <p:nvPr>
            <p:ph idx="1" type="body"/>
          </p:nvPr>
        </p:nvSpPr>
        <p:spPr>
          <a:xfrm>
            <a:off x="311700" y="1152475"/>
            <a:ext cx="1579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1.2</a:t>
            </a:r>
            <a:br>
              <a:rPr lang="en" sz="1500"/>
            </a:br>
            <a:r>
              <a:rPr lang="en" sz="1500"/>
              <a:t>Shows initial insights in regards to overall revenue and if the user wanted more </a:t>
            </a:r>
            <a:r>
              <a:rPr lang="en" sz="1500"/>
              <a:t>specific</a:t>
            </a:r>
            <a:r>
              <a:rPr lang="en" sz="1500"/>
              <a:t> details, they can use the 6 buttons to open reports dedicated to each category</a:t>
            </a:r>
            <a:endParaRPr sz="1500"/>
          </a:p>
        </p:txBody>
      </p:sp>
      <p:pic>
        <p:nvPicPr>
          <p:cNvPr id="121" name="Google Shape;121;p27"/>
          <p:cNvPicPr preferRelativeResize="0"/>
          <p:nvPr/>
        </p:nvPicPr>
        <p:blipFill>
          <a:blip r:embed="rId3">
            <a:alphaModFix/>
          </a:blip>
          <a:stretch>
            <a:fillRect/>
          </a:stretch>
        </p:blipFill>
        <p:spPr>
          <a:xfrm>
            <a:off x="1964625" y="1034650"/>
            <a:ext cx="6948300" cy="388466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 Customers</a:t>
            </a:r>
            <a:endParaRPr/>
          </a:p>
        </p:txBody>
      </p:sp>
      <p:sp>
        <p:nvSpPr>
          <p:cNvPr id="423" name="Google Shape;423;p63"/>
          <p:cNvSpPr txBox="1"/>
          <p:nvPr>
            <p:ph idx="1" type="body"/>
          </p:nvPr>
        </p:nvSpPr>
        <p:spPr>
          <a:xfrm>
            <a:off x="1127225" y="1266925"/>
            <a:ext cx="2635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6.3</a:t>
            </a:r>
            <a:endParaRPr/>
          </a:p>
          <a:p>
            <a:pPr indent="0" lvl="0" marL="0" rtl="0" algn="l">
              <a:spcBef>
                <a:spcPts val="1200"/>
              </a:spcBef>
              <a:spcAft>
                <a:spcPts val="1200"/>
              </a:spcAft>
              <a:buNone/>
            </a:pPr>
            <a:r>
              <a:rPr lang="en"/>
              <a:t>Most customers and sellers seem to be concentrated at and around the area of the state of S</a:t>
            </a:r>
            <a:r>
              <a:rPr lang="en">
                <a:highlight>
                  <a:srgbClr val="FFFFFF"/>
                </a:highlight>
              </a:rPr>
              <a:t>ão Paulo</a:t>
            </a:r>
            <a:endParaRPr/>
          </a:p>
        </p:txBody>
      </p:sp>
      <p:pic>
        <p:nvPicPr>
          <p:cNvPr id="424" name="Google Shape;424;p63"/>
          <p:cNvPicPr preferRelativeResize="0"/>
          <p:nvPr/>
        </p:nvPicPr>
        <p:blipFill>
          <a:blip r:embed="rId3">
            <a:alphaModFix/>
          </a:blip>
          <a:stretch>
            <a:fillRect/>
          </a:stretch>
        </p:blipFill>
        <p:spPr>
          <a:xfrm>
            <a:off x="4072500" y="612600"/>
            <a:ext cx="3995151" cy="4013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4"/>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 Customers</a:t>
            </a:r>
            <a:endParaRPr/>
          </a:p>
        </p:txBody>
      </p:sp>
      <p:pic>
        <p:nvPicPr>
          <p:cNvPr id="430" name="Google Shape;430;p64"/>
          <p:cNvPicPr preferRelativeResize="0"/>
          <p:nvPr/>
        </p:nvPicPr>
        <p:blipFill>
          <a:blip r:embed="rId3">
            <a:alphaModFix/>
          </a:blip>
          <a:stretch>
            <a:fillRect/>
          </a:stretch>
        </p:blipFill>
        <p:spPr>
          <a:xfrm>
            <a:off x="5035273" y="1022972"/>
            <a:ext cx="3771275" cy="2918950"/>
          </a:xfrm>
          <a:prstGeom prst="rect">
            <a:avLst/>
          </a:prstGeom>
          <a:noFill/>
          <a:ln>
            <a:noFill/>
          </a:ln>
        </p:spPr>
      </p:pic>
      <p:pic>
        <p:nvPicPr>
          <p:cNvPr id="431" name="Google Shape;431;p64"/>
          <p:cNvPicPr preferRelativeResize="0"/>
          <p:nvPr/>
        </p:nvPicPr>
        <p:blipFill>
          <a:blip r:embed="rId4">
            <a:alphaModFix/>
          </a:blip>
          <a:stretch>
            <a:fillRect/>
          </a:stretch>
        </p:blipFill>
        <p:spPr>
          <a:xfrm>
            <a:off x="277250" y="1161963"/>
            <a:ext cx="4758024" cy="2483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5"/>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Customer’s Satisfaction</a:t>
            </a:r>
            <a:endParaRPr/>
          </a:p>
        </p:txBody>
      </p:sp>
      <p:pic>
        <p:nvPicPr>
          <p:cNvPr id="437" name="Google Shape;437;p65" title="This slide contains the following visuals: pieChart ,pieChart ,Revenue by product category for orders with score 1 or 2 ,textbox ,Revenue by product category for orders with positive reviews. Please refer to the notes on this slide for details">
            <a:hlinkClick r:id="rId3"/>
          </p:cNvPr>
          <p:cNvPicPr preferRelativeResize="0"/>
          <p:nvPr/>
        </p:nvPicPr>
        <p:blipFill rotWithShape="1">
          <a:blip r:embed="rId4">
            <a:alphaModFix/>
          </a:blip>
          <a:srcRect b="0" l="0" r="0" t="0"/>
          <a:stretch/>
        </p:blipFill>
        <p:spPr>
          <a:xfrm>
            <a:off x="1112350" y="965563"/>
            <a:ext cx="6919302" cy="3947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Customer’s Satisfaction</a:t>
            </a:r>
            <a:endParaRPr/>
          </a:p>
        </p:txBody>
      </p:sp>
      <p:pic>
        <p:nvPicPr>
          <p:cNvPr id="443" name="Google Shape;443;p66" title="This slide contains the following visuals: textbox ,textbox ,textbox ,textbox. Please refer to the notes on this slide for details">
            <a:hlinkClick r:id="rId3"/>
          </p:cNvPr>
          <p:cNvPicPr preferRelativeResize="0"/>
          <p:nvPr/>
        </p:nvPicPr>
        <p:blipFill rotWithShape="1">
          <a:blip r:embed="rId4">
            <a:alphaModFix/>
          </a:blip>
          <a:srcRect b="0" l="0" r="0" t="0"/>
          <a:stretch/>
        </p:blipFill>
        <p:spPr>
          <a:xfrm>
            <a:off x="1083750" y="927175"/>
            <a:ext cx="6976499" cy="398024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7"/>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449" name="Google Shape;449;p67"/>
          <p:cNvPicPr preferRelativeResize="0"/>
          <p:nvPr/>
        </p:nvPicPr>
        <p:blipFill>
          <a:blip r:embed="rId3">
            <a:alphaModFix/>
          </a:blip>
          <a:stretch>
            <a:fillRect/>
          </a:stretch>
        </p:blipFill>
        <p:spPr>
          <a:xfrm>
            <a:off x="523813" y="905900"/>
            <a:ext cx="8096382" cy="4013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455" name="Google Shape;455;p68"/>
          <p:cNvPicPr preferRelativeResize="0"/>
          <p:nvPr/>
        </p:nvPicPr>
        <p:blipFill>
          <a:blip r:embed="rId3">
            <a:alphaModFix/>
          </a:blip>
          <a:stretch>
            <a:fillRect/>
          </a:stretch>
        </p:blipFill>
        <p:spPr>
          <a:xfrm>
            <a:off x="290813" y="1731687"/>
            <a:ext cx="8562377" cy="168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9"/>
          <p:cNvSpPr txBox="1"/>
          <p:nvPr>
            <p:ph type="ctrTitle"/>
          </p:nvPr>
        </p:nvSpPr>
        <p:spPr>
          <a:xfrm>
            <a:off x="311708" y="9250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Any Questions?</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Sellers Report</a:t>
            </a:r>
            <a:endParaRPr/>
          </a:p>
        </p:txBody>
      </p:sp>
      <p:sp>
        <p:nvSpPr>
          <p:cNvPr id="127" name="Google Shape;127;p28"/>
          <p:cNvSpPr txBox="1"/>
          <p:nvPr>
            <p:ph idx="1" type="body"/>
          </p:nvPr>
        </p:nvSpPr>
        <p:spPr>
          <a:xfrm>
            <a:off x="311700" y="1256125"/>
            <a:ext cx="4260300" cy="3674400"/>
          </a:xfrm>
          <a:prstGeom prst="rect">
            <a:avLst/>
          </a:prstGeom>
          <a:ln cap="flat" cmpd="sng" w="9525">
            <a:solidFill>
              <a:srgbClr val="0F27CF"/>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t>2.1 Initial Findings</a:t>
            </a:r>
            <a:endParaRPr u="sng"/>
          </a:p>
          <a:p>
            <a:pPr indent="0" lvl="0" marL="0" rtl="0" algn="l">
              <a:spcBef>
                <a:spcPts val="1200"/>
              </a:spcBef>
              <a:spcAft>
                <a:spcPts val="0"/>
              </a:spcAft>
              <a:buNone/>
            </a:pPr>
            <a:r>
              <a:rPr lang="en" sz="1600"/>
              <a:t>- </a:t>
            </a:r>
            <a:r>
              <a:rPr lang="en" sz="1600"/>
              <a:t>Olist boasts 3,095 unique sellers, leading to the sales of 112,650 delivered goods totalling R$13.59 million since the final quarter of 2016</a:t>
            </a:r>
            <a:endParaRPr sz="1600"/>
          </a:p>
          <a:p>
            <a:pPr indent="0" lvl="0" marL="0" rtl="0" algn="l">
              <a:spcBef>
                <a:spcPts val="1200"/>
              </a:spcBef>
              <a:spcAft>
                <a:spcPts val="0"/>
              </a:spcAft>
              <a:buNone/>
            </a:pPr>
            <a:r>
              <a:rPr lang="en" sz="1600"/>
              <a:t>-The number of unique sellers working under the Olist brand has gradually risen over the years</a:t>
            </a:r>
            <a:endParaRPr sz="1600"/>
          </a:p>
          <a:p>
            <a:pPr indent="0" lvl="0" marL="0" rtl="0" algn="l">
              <a:spcBef>
                <a:spcPts val="1200"/>
              </a:spcBef>
              <a:spcAft>
                <a:spcPts val="0"/>
              </a:spcAft>
              <a:buNone/>
            </a:pPr>
            <a:r>
              <a:rPr lang="en" sz="1600"/>
              <a:t>-Sellers doubled from 600 at the start of 2017 to 1200 at the end of the year</a:t>
            </a:r>
            <a:endParaRPr sz="1600"/>
          </a:p>
          <a:p>
            <a:pPr indent="0" lvl="0" marL="0" rtl="0" algn="l">
              <a:spcBef>
                <a:spcPts val="1200"/>
              </a:spcBef>
              <a:spcAft>
                <a:spcPts val="0"/>
              </a:spcAft>
              <a:buNone/>
            </a:pPr>
            <a:r>
              <a:rPr lang="en" sz="1600"/>
              <a:t>-This was seen to be greater in the Brazilian areas with higher populations</a:t>
            </a:r>
            <a:endParaRPr sz="1600"/>
          </a:p>
          <a:p>
            <a:pPr indent="0" lvl="0" marL="0" rtl="0" algn="l">
              <a:spcBef>
                <a:spcPts val="1200"/>
              </a:spcBef>
              <a:spcAft>
                <a:spcPts val="1200"/>
              </a:spcAft>
              <a:buNone/>
            </a:pPr>
            <a:r>
              <a:t/>
            </a:r>
            <a:endParaRPr sz="1600"/>
          </a:p>
        </p:txBody>
      </p:sp>
      <p:pic>
        <p:nvPicPr>
          <p:cNvPr id="128" name="Google Shape;128;p28"/>
          <p:cNvPicPr preferRelativeResize="0"/>
          <p:nvPr/>
        </p:nvPicPr>
        <p:blipFill>
          <a:blip r:embed="rId3">
            <a:alphaModFix/>
          </a:blip>
          <a:stretch>
            <a:fillRect/>
          </a:stretch>
        </p:blipFill>
        <p:spPr>
          <a:xfrm>
            <a:off x="4724400" y="977425"/>
            <a:ext cx="4048125" cy="1428750"/>
          </a:xfrm>
          <a:prstGeom prst="rect">
            <a:avLst/>
          </a:prstGeom>
          <a:noFill/>
          <a:ln cap="flat" cmpd="sng" w="9525">
            <a:solidFill>
              <a:srgbClr val="12239E"/>
            </a:solidFill>
            <a:prstDash val="solid"/>
            <a:round/>
            <a:headEnd len="sm" w="sm" type="none"/>
            <a:tailEnd len="sm" w="sm" type="none"/>
          </a:ln>
        </p:spPr>
      </p:pic>
      <p:pic>
        <p:nvPicPr>
          <p:cNvPr id="129" name="Google Shape;129;p28"/>
          <p:cNvPicPr preferRelativeResize="0"/>
          <p:nvPr/>
        </p:nvPicPr>
        <p:blipFill>
          <a:blip r:embed="rId4">
            <a:alphaModFix/>
          </a:blip>
          <a:stretch>
            <a:fillRect/>
          </a:stretch>
        </p:blipFill>
        <p:spPr>
          <a:xfrm>
            <a:off x="4724400" y="2558575"/>
            <a:ext cx="4107900" cy="2268231"/>
          </a:xfrm>
          <a:prstGeom prst="rect">
            <a:avLst/>
          </a:prstGeom>
          <a:noFill/>
          <a:ln cap="flat" cmpd="sng" w="9525">
            <a:solidFill>
              <a:srgbClr val="12239E"/>
            </a:solidFill>
            <a:prstDash val="solid"/>
            <a:round/>
            <a:headEnd len="sm" w="sm" type="none"/>
            <a:tailEnd len="sm" w="sm" type="none"/>
          </a:ln>
        </p:spPr>
      </p:pic>
      <p:sp>
        <p:nvSpPr>
          <p:cNvPr id="130" name="Google Shape;130;p28"/>
          <p:cNvSpPr txBox="1"/>
          <p:nvPr/>
        </p:nvSpPr>
        <p:spPr>
          <a:xfrm>
            <a:off x="3618500" y="655150"/>
            <a:ext cx="55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Sellers </a:t>
            </a:r>
            <a:r>
              <a:rPr lang="en">
                <a:solidFill>
                  <a:schemeClr val="dk1"/>
                </a:solidFill>
              </a:rPr>
              <a:t>Report</a:t>
            </a:r>
            <a:endParaRPr/>
          </a:p>
        </p:txBody>
      </p:sp>
      <p:sp>
        <p:nvSpPr>
          <p:cNvPr id="136" name="Google Shape;136;p29"/>
          <p:cNvSpPr txBox="1"/>
          <p:nvPr>
            <p:ph idx="1" type="body"/>
          </p:nvPr>
        </p:nvSpPr>
        <p:spPr>
          <a:xfrm>
            <a:off x="311700" y="1304875"/>
            <a:ext cx="4260300" cy="2961900"/>
          </a:xfrm>
          <a:prstGeom prst="rect">
            <a:avLst/>
          </a:prstGeom>
          <a:ln cap="flat" cmpd="sng" w="9525">
            <a:solidFill>
              <a:srgbClr val="0F27CF"/>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u="sng"/>
              <a:t>2.1 Initial Findings continued</a:t>
            </a:r>
            <a:endParaRPr u="sng"/>
          </a:p>
          <a:p>
            <a:pPr indent="0" lvl="0" marL="0" rtl="0" algn="l">
              <a:spcBef>
                <a:spcPts val="1200"/>
              </a:spcBef>
              <a:spcAft>
                <a:spcPts val="1200"/>
              </a:spcAft>
              <a:buNone/>
            </a:pPr>
            <a:r>
              <a:rPr lang="en" sz="1600"/>
              <a:t>-We found that both population and population density of the Brazilian states had a strong positive correlation with increasing number of sellers</a:t>
            </a:r>
            <a:br>
              <a:rPr lang="en" sz="1600"/>
            </a:br>
            <a:r>
              <a:rPr i="1" lang="en" sz="1600"/>
              <a:t>-Note the x and y axis for both visuals use a </a:t>
            </a:r>
            <a:r>
              <a:rPr i="1" lang="en" sz="1600"/>
              <a:t>logarithmic</a:t>
            </a:r>
            <a:r>
              <a:rPr i="1" lang="en" sz="1600"/>
              <a:t> scale</a:t>
            </a:r>
            <a:endParaRPr sz="1600"/>
          </a:p>
        </p:txBody>
      </p:sp>
      <p:pic>
        <p:nvPicPr>
          <p:cNvPr id="137" name="Google Shape;137;p29"/>
          <p:cNvPicPr preferRelativeResize="0"/>
          <p:nvPr/>
        </p:nvPicPr>
        <p:blipFill>
          <a:blip r:embed="rId3">
            <a:alphaModFix/>
          </a:blip>
          <a:stretch>
            <a:fillRect/>
          </a:stretch>
        </p:blipFill>
        <p:spPr>
          <a:xfrm>
            <a:off x="4724400" y="805975"/>
            <a:ext cx="4107900" cy="2015125"/>
          </a:xfrm>
          <a:prstGeom prst="rect">
            <a:avLst/>
          </a:prstGeom>
          <a:noFill/>
          <a:ln cap="flat" cmpd="sng" w="9525">
            <a:solidFill>
              <a:srgbClr val="0F27CF"/>
            </a:solidFill>
            <a:prstDash val="solid"/>
            <a:round/>
            <a:headEnd len="sm" w="sm" type="none"/>
            <a:tailEnd len="sm" w="sm" type="none"/>
          </a:ln>
        </p:spPr>
      </p:pic>
      <p:pic>
        <p:nvPicPr>
          <p:cNvPr id="138" name="Google Shape;138;p29"/>
          <p:cNvPicPr preferRelativeResize="0"/>
          <p:nvPr/>
        </p:nvPicPr>
        <p:blipFill>
          <a:blip r:embed="rId4">
            <a:alphaModFix/>
          </a:blip>
          <a:stretch>
            <a:fillRect/>
          </a:stretch>
        </p:blipFill>
        <p:spPr>
          <a:xfrm>
            <a:off x="4724400" y="2821100"/>
            <a:ext cx="4107900" cy="2122450"/>
          </a:xfrm>
          <a:prstGeom prst="rect">
            <a:avLst/>
          </a:prstGeom>
          <a:noFill/>
          <a:ln cap="flat" cmpd="sng" w="9525">
            <a:solidFill>
              <a:srgbClr val="0F27CF"/>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Sellers </a:t>
            </a:r>
            <a:r>
              <a:rPr lang="en">
                <a:solidFill>
                  <a:schemeClr val="dk1"/>
                </a:solidFill>
              </a:rPr>
              <a:t>Report</a:t>
            </a:r>
            <a:endParaRPr/>
          </a:p>
        </p:txBody>
      </p:sp>
      <p:sp>
        <p:nvSpPr>
          <p:cNvPr id="144" name="Google Shape;144;p30"/>
          <p:cNvSpPr txBox="1"/>
          <p:nvPr>
            <p:ph idx="1" type="body"/>
          </p:nvPr>
        </p:nvSpPr>
        <p:spPr>
          <a:xfrm>
            <a:off x="311700" y="914250"/>
            <a:ext cx="4260300" cy="3985200"/>
          </a:xfrm>
          <a:prstGeom prst="rect">
            <a:avLst/>
          </a:prstGeom>
          <a:ln cap="flat" cmpd="sng" w="9525">
            <a:solidFill>
              <a:srgbClr val="12239E"/>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t>2.2 Top Selling States</a:t>
            </a:r>
            <a:endParaRPr sz="1600"/>
          </a:p>
          <a:p>
            <a:pPr indent="0" lvl="0" marL="0" rtl="0" algn="l">
              <a:spcBef>
                <a:spcPts val="1200"/>
              </a:spcBef>
              <a:spcAft>
                <a:spcPts val="0"/>
              </a:spcAft>
              <a:buNone/>
            </a:pPr>
            <a:r>
              <a:rPr lang="en" sz="1600"/>
              <a:t>-The team investigating the sellers first decided to find out WHO were the leading sellers in terms of income made, before looking further into discovering WHY they have performed so greatly</a:t>
            </a:r>
            <a:endParaRPr sz="1600"/>
          </a:p>
          <a:p>
            <a:pPr indent="0" lvl="0" marL="0" rtl="0" algn="l">
              <a:spcBef>
                <a:spcPts val="1200"/>
              </a:spcBef>
              <a:spcAft>
                <a:spcPts val="0"/>
              </a:spcAft>
              <a:buNone/>
            </a:pPr>
            <a:r>
              <a:rPr lang="en" sz="1600"/>
              <a:t>-Using the filter on the top right, the user can limit the later results to find the top ‘N’ sellers, i.e inputting “10” gives you the top 10 sellers per state</a:t>
            </a:r>
            <a:endParaRPr sz="1600"/>
          </a:p>
          <a:p>
            <a:pPr indent="0" lvl="0" marL="0" rtl="0" algn="l">
              <a:spcBef>
                <a:spcPts val="1200"/>
              </a:spcBef>
              <a:spcAft>
                <a:spcPts val="1200"/>
              </a:spcAft>
              <a:buClr>
                <a:schemeClr val="dk1"/>
              </a:buClr>
              <a:buSzPts val="1100"/>
              <a:buFont typeface="Arial"/>
              <a:buNone/>
            </a:pPr>
            <a:r>
              <a:rPr lang="en" sz="1600"/>
              <a:t>-Users may also filter by yearly quarters if they wish</a:t>
            </a:r>
            <a:endParaRPr sz="1600"/>
          </a:p>
        </p:txBody>
      </p:sp>
      <p:pic>
        <p:nvPicPr>
          <p:cNvPr id="145" name="Google Shape;145;p30"/>
          <p:cNvPicPr preferRelativeResize="0"/>
          <p:nvPr/>
        </p:nvPicPr>
        <p:blipFill>
          <a:blip r:embed="rId3">
            <a:alphaModFix/>
          </a:blip>
          <a:stretch>
            <a:fillRect/>
          </a:stretch>
        </p:blipFill>
        <p:spPr>
          <a:xfrm>
            <a:off x="4456650" y="825025"/>
            <a:ext cx="2973250" cy="4079650"/>
          </a:xfrm>
          <a:prstGeom prst="rect">
            <a:avLst/>
          </a:prstGeom>
          <a:noFill/>
          <a:ln cap="flat" cmpd="sng" w="9525">
            <a:solidFill>
              <a:srgbClr val="12239E"/>
            </a:solidFill>
            <a:prstDash val="solid"/>
            <a:round/>
            <a:headEnd len="sm" w="sm" type="none"/>
            <a:tailEnd len="sm" w="sm" type="none"/>
          </a:ln>
        </p:spPr>
      </p:pic>
      <p:pic>
        <p:nvPicPr>
          <p:cNvPr id="146" name="Google Shape;146;p30"/>
          <p:cNvPicPr preferRelativeResize="0"/>
          <p:nvPr/>
        </p:nvPicPr>
        <p:blipFill>
          <a:blip r:embed="rId4">
            <a:alphaModFix/>
          </a:blip>
          <a:stretch>
            <a:fillRect/>
          </a:stretch>
        </p:blipFill>
        <p:spPr>
          <a:xfrm>
            <a:off x="7470225" y="976275"/>
            <a:ext cx="1362075" cy="3747025"/>
          </a:xfrm>
          <a:prstGeom prst="rect">
            <a:avLst/>
          </a:prstGeom>
          <a:noFill/>
          <a:ln cap="flat" cmpd="sng" w="9525">
            <a:solidFill>
              <a:srgbClr val="12239E"/>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Sellers </a:t>
            </a:r>
            <a:r>
              <a:rPr lang="en">
                <a:solidFill>
                  <a:schemeClr val="dk1"/>
                </a:solidFill>
              </a:rPr>
              <a:t>Report</a:t>
            </a:r>
            <a:endParaRPr/>
          </a:p>
        </p:txBody>
      </p:sp>
      <p:sp>
        <p:nvSpPr>
          <p:cNvPr id="152" name="Google Shape;152;p31"/>
          <p:cNvSpPr txBox="1"/>
          <p:nvPr>
            <p:ph idx="1" type="body"/>
          </p:nvPr>
        </p:nvSpPr>
        <p:spPr>
          <a:xfrm>
            <a:off x="311700" y="1152475"/>
            <a:ext cx="4260300" cy="3416400"/>
          </a:xfrm>
          <a:prstGeom prst="rect">
            <a:avLst/>
          </a:prstGeom>
          <a:ln cap="flat" cmpd="sng" w="9525">
            <a:solidFill>
              <a:srgbClr val="12239E"/>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u="sng"/>
              <a:t>2.3 What Products?</a:t>
            </a:r>
            <a:endParaRPr u="sng"/>
          </a:p>
          <a:p>
            <a:pPr indent="0" lvl="0" marL="0" rtl="0" algn="l">
              <a:spcBef>
                <a:spcPts val="1200"/>
              </a:spcBef>
              <a:spcAft>
                <a:spcPts val="1200"/>
              </a:spcAft>
              <a:buNone/>
            </a:pPr>
            <a:r>
              <a:rPr lang="en"/>
              <a:t>-Here we see the top 10 selling categories for the whole selling group, with ‘Bed, Baths and Tables’ category leading with 11,115 orders</a:t>
            </a:r>
            <a:br>
              <a:rPr lang="en"/>
            </a:br>
            <a:r>
              <a:rPr lang="en"/>
              <a:t>-‘Health and Beauty’ and ‘Sports Leisure’ following with 9670 and 8641 orders respectively to complete the top 3</a:t>
            </a:r>
            <a:endParaRPr/>
          </a:p>
        </p:txBody>
      </p:sp>
      <p:pic>
        <p:nvPicPr>
          <p:cNvPr id="153" name="Google Shape;153;p31"/>
          <p:cNvPicPr preferRelativeResize="0"/>
          <p:nvPr/>
        </p:nvPicPr>
        <p:blipFill>
          <a:blip r:embed="rId3">
            <a:alphaModFix/>
          </a:blip>
          <a:stretch>
            <a:fillRect/>
          </a:stretch>
        </p:blipFill>
        <p:spPr>
          <a:xfrm>
            <a:off x="4572001" y="1152475"/>
            <a:ext cx="4154100" cy="3416400"/>
          </a:xfrm>
          <a:prstGeom prst="rect">
            <a:avLst/>
          </a:prstGeom>
          <a:noFill/>
          <a:ln cap="flat" cmpd="sng" w="9525">
            <a:solidFill>
              <a:srgbClr val="12239E"/>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txBox="1"/>
          <p:nvPr>
            <p:ph type="title"/>
          </p:nvPr>
        </p:nvSpPr>
        <p:spPr>
          <a:xfrm>
            <a:off x="969300" y="252325"/>
            <a:ext cx="7863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Sellers </a:t>
            </a:r>
            <a:r>
              <a:rPr lang="en">
                <a:solidFill>
                  <a:schemeClr val="dk1"/>
                </a:solidFill>
              </a:rPr>
              <a:t>Report</a:t>
            </a:r>
            <a:endParaRPr/>
          </a:p>
        </p:txBody>
      </p:sp>
      <p:sp>
        <p:nvSpPr>
          <p:cNvPr id="159" name="Google Shape;159;p32"/>
          <p:cNvSpPr txBox="1"/>
          <p:nvPr>
            <p:ph idx="1" type="body"/>
          </p:nvPr>
        </p:nvSpPr>
        <p:spPr>
          <a:xfrm>
            <a:off x="311700" y="1152475"/>
            <a:ext cx="4260300" cy="3463800"/>
          </a:xfrm>
          <a:prstGeom prst="rect">
            <a:avLst/>
          </a:prstGeom>
          <a:ln cap="flat" cmpd="sng" w="9525">
            <a:solidFill>
              <a:srgbClr val="12239E"/>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u="sng"/>
              <a:t>2.3 What Products? Continued</a:t>
            </a:r>
            <a:endParaRPr u="sng"/>
          </a:p>
          <a:p>
            <a:pPr indent="0" lvl="0" marL="0" rtl="0" algn="l">
              <a:spcBef>
                <a:spcPts val="1200"/>
              </a:spcBef>
              <a:spcAft>
                <a:spcPts val="0"/>
              </a:spcAft>
              <a:buNone/>
            </a:pPr>
            <a:r>
              <a:rPr lang="en"/>
              <a:t>-However, when we look at the top 10 sellers by income per state, we can see that ‘Watches and Gifts’ and ‘Furniture and Decoration’ jump into the top 3</a:t>
            </a:r>
            <a:endParaRPr/>
          </a:p>
          <a:p>
            <a:pPr indent="0" lvl="0" marL="0" rtl="0" algn="l">
              <a:spcBef>
                <a:spcPts val="1200"/>
              </a:spcBef>
              <a:spcAft>
                <a:spcPts val="1200"/>
              </a:spcAft>
              <a:buNone/>
            </a:pPr>
            <a:r>
              <a:t/>
            </a:r>
            <a:endParaRPr/>
          </a:p>
        </p:txBody>
      </p:sp>
      <p:pic>
        <p:nvPicPr>
          <p:cNvPr id="160" name="Google Shape;160;p32"/>
          <p:cNvPicPr preferRelativeResize="0"/>
          <p:nvPr/>
        </p:nvPicPr>
        <p:blipFill>
          <a:blip r:embed="rId3">
            <a:alphaModFix/>
          </a:blip>
          <a:stretch>
            <a:fillRect/>
          </a:stretch>
        </p:blipFill>
        <p:spPr>
          <a:xfrm>
            <a:off x="4572000" y="1152475"/>
            <a:ext cx="4260300" cy="3463757"/>
          </a:xfrm>
          <a:prstGeom prst="rect">
            <a:avLst/>
          </a:prstGeom>
          <a:noFill/>
          <a:ln cap="flat" cmpd="sng" w="9525">
            <a:solidFill>
              <a:srgbClr val="12239E"/>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listFinalProjec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listFinalProjec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